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3" r:id="rId4"/>
    <p:sldId id="262" r:id="rId5"/>
    <p:sldId id="264" r:id="rId6"/>
    <p:sldId id="268" r:id="rId7"/>
    <p:sldId id="269" r:id="rId8"/>
    <p:sldId id="270" r:id="rId9"/>
    <p:sldId id="271" r:id="rId10"/>
    <p:sldId id="265" r:id="rId11"/>
    <p:sldId id="266" r:id="rId12"/>
    <p:sldId id="267" r:id="rId13"/>
    <p:sldId id="272" r:id="rId14"/>
    <p:sldId id="261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A65F8-714C-4249-9FC2-B953C6D99878}" type="datetimeFigureOut">
              <a:rPr lang="ru-RU" smtClean="0"/>
              <a:pPr/>
              <a:t>01.09.2011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C9AA5-38AD-4C6A-B4B1-51848BBE1C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C8C7-D8F7-4AFE-AEB8-3DB197AD6758}" type="datetimeFigureOut">
              <a:rPr lang="ru-RU" smtClean="0"/>
              <a:pPr/>
              <a:t>01.09.2011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7C148-4D68-4100-A7EB-0A180DC56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7C148-4D68-4100-A7EB-0A180DC56F7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1FB5-5186-4F02-826E-4A73A604572D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67E1-9161-4D98-98A4-BCF973CEBA0E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4A5F9-C3B9-4F62-B39E-FF8E9C278150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55D0F-2701-4150-8F95-6C0F0C49CC23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C8E5-ECF0-4593-96FB-B530FF474A7C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A3A8F-6BE5-4FD2-A170-50E453E52C49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0178C-798D-4E03-8C71-F6E1DA14ABCA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CFCF4-5445-4CCE-BFC6-1DCE750F95C3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E8C9F-1498-4F20-9F18-05E8D7386FB6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0F03-3889-4472-9985-253291652A2E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4FBD6-AF7F-47C7-BAA0-23CA1F513F96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tx2">
                <a:lumMod val="40000"/>
                <a:lumOff val="60000"/>
                <a:alpha val="34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0A3B4-3E9F-4195-AFBA-2054A119B0FC}" type="datetime1">
              <a:rPr lang="ru-RU" smtClean="0"/>
              <a:pPr/>
              <a:t>01.09.2011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Системотехника ЭВС, комплексы и сети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75C2-24F8-495E-9D98-6711650147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vtu2310@list.ru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____Microsoft_Office_Word_97_-_2003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is.r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erraelectronica.ru/" TargetMode="External"/><Relationship Id="rId5" Type="http://schemas.openxmlformats.org/officeDocument/2006/relationships/hyperlink" Target="http://www.chipdip.ru/" TargetMode="External"/><Relationship Id="rId4" Type="http://schemas.openxmlformats.org/officeDocument/2006/relationships/hyperlink" Target="http://www.xilinx.r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cp.ru/journal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386662" cy="2786081"/>
          </a:xfrm>
        </p:spPr>
        <p:txBody>
          <a:bodyPr>
            <a:normAutofit/>
          </a:bodyPr>
          <a:lstStyle/>
          <a:p>
            <a:r>
              <a:rPr lang="ru-RU" sz="5400" dirty="0"/>
              <a:t>Системотехника ЭВС, комплексы и сети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500438"/>
            <a:ext cx="8143932" cy="642942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Шпиев Виктор Андреевич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85786" y="4143380"/>
            <a:ext cx="7772400" cy="14287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mvtu231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2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a@list.ru</a:t>
            </a:r>
            <a:endParaRPr kumimoji="0" lang="ru-RU" sz="44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0"/>
            <a:ext cx="7772400" cy="785817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Средства изучения курса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572560" cy="578647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Лекции.     </a:t>
            </a:r>
            <a:r>
              <a:rPr lang="ru-RU" sz="2400" dirty="0" smtClean="0">
                <a:solidFill>
                  <a:schemeClr val="tx1"/>
                </a:solidFill>
              </a:rPr>
              <a:t>УГО, структурная схема, технические параметры, описание контроллера, временные диаграммы                   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                                                                                             </a:t>
            </a:r>
            <a:r>
              <a:rPr lang="ru-RU" sz="2400" dirty="0" smtClean="0">
                <a:solidFill>
                  <a:srgbClr val="FF0000"/>
                </a:solidFill>
              </a:rPr>
              <a:t>3 семестра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Домашние задания (семинары).                   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                                          </a:t>
            </a:r>
            <a:r>
              <a:rPr lang="ru-RU" sz="2400" dirty="0" smtClean="0">
                <a:solidFill>
                  <a:srgbClr val="002060"/>
                </a:solidFill>
              </a:rPr>
              <a:t>ДЗ1, ДЗ2  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ДЗ3, ДЗ4   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ДЗ5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3600" dirty="0" smtClean="0">
                <a:solidFill>
                  <a:schemeClr val="tx1"/>
                </a:solidFill>
              </a:rPr>
              <a:t>Рефераты</a:t>
            </a:r>
            <a:r>
              <a:rPr lang="en-US" sz="3600" dirty="0" smtClean="0">
                <a:solidFill>
                  <a:schemeClr val="tx1"/>
                </a:solidFill>
              </a:rPr>
              <a:t> (</a:t>
            </a:r>
            <a:r>
              <a:rPr lang="ru-RU" sz="3600" dirty="0" smtClean="0">
                <a:solidFill>
                  <a:schemeClr val="tx1"/>
                </a:solidFill>
              </a:rPr>
              <a:t>Эссе).</a:t>
            </a:r>
            <a:r>
              <a:rPr lang="ru-RU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ru-RU" sz="2400" dirty="0" smtClean="0">
                <a:solidFill>
                  <a:srgbClr val="FF0000"/>
                </a:solidFill>
              </a:rPr>
              <a:t>30.10.1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>
                <a:solidFill>
                  <a:srgbClr val="FF0000"/>
                </a:solidFill>
              </a:rPr>
              <a:t>    30.04.1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Курсовой проект                                                 </a:t>
            </a:r>
            <a:r>
              <a:rPr lang="ru-RU" sz="2400" dirty="0" smtClean="0">
                <a:solidFill>
                  <a:srgbClr val="FF0000"/>
                </a:solidFill>
              </a:rPr>
              <a:t>25.11.1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Зачет (в </a:t>
            </a:r>
            <a:r>
              <a:rPr lang="ru-RU" sz="2800" smtClean="0">
                <a:solidFill>
                  <a:schemeClr val="tx1"/>
                </a:solidFill>
              </a:rPr>
              <a:t>объеме лекций)	</a:t>
            </a:r>
            <a:r>
              <a:rPr lang="ru-RU" sz="2400" smtClean="0">
                <a:solidFill>
                  <a:schemeClr val="tx1"/>
                </a:solidFill>
              </a:rPr>
              <a:t>               </a:t>
            </a:r>
            <a:r>
              <a:rPr lang="ru-RU" sz="2400" dirty="0" smtClean="0">
                <a:solidFill>
                  <a:srgbClr val="FF0000"/>
                </a:solidFill>
              </a:rPr>
              <a:t>25.12.1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ru-RU" sz="2400" dirty="0" smtClean="0">
                <a:solidFill>
                  <a:srgbClr val="FF0000"/>
                </a:solidFill>
              </a:rPr>
              <a:t>     15.05.1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Экзамен</a:t>
            </a:r>
            <a:r>
              <a:rPr lang="ru-RU" sz="2400" dirty="0" smtClean="0">
                <a:solidFill>
                  <a:srgbClr val="FF0000"/>
                </a:solidFill>
              </a:rPr>
              <a:t>						         11.01.1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Аттестация</a:t>
            </a:r>
            <a:endParaRPr lang="ru-RU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Контрольные</a:t>
            </a:r>
            <a:r>
              <a:rPr lang="ru-RU" dirty="0" smtClean="0">
                <a:solidFill>
                  <a:schemeClr val="tx1"/>
                </a:solidFill>
              </a:rPr>
              <a:t> задания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7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Домашние задания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071546"/>
            <a:ext cx="8572560" cy="550072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ДЗ1 - </a:t>
            </a:r>
            <a:r>
              <a:rPr lang="ru-RU" sz="2400" dirty="0">
                <a:solidFill>
                  <a:schemeClr val="tx1"/>
                </a:solidFill>
              </a:rPr>
              <a:t>Наладка, диагностика и изучение функционирования материнской платы ПК модели 286\386</a:t>
            </a:r>
            <a:r>
              <a:rPr lang="ru-RU" sz="2400" dirty="0" smtClean="0">
                <a:solidFill>
                  <a:schemeClr val="tx1"/>
                </a:solidFill>
              </a:rPr>
              <a:t>.                      </a:t>
            </a:r>
            <a:r>
              <a:rPr lang="ru-RU" sz="2400" dirty="0" smtClean="0">
                <a:solidFill>
                  <a:srgbClr val="FF0000"/>
                </a:solidFill>
              </a:rPr>
              <a:t>30.10.11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ДЗ2 - </a:t>
            </a:r>
            <a:r>
              <a:rPr lang="ru-RU" sz="2400" dirty="0">
                <a:solidFill>
                  <a:schemeClr val="tx1"/>
                </a:solidFill>
              </a:rPr>
              <a:t>Изучить функционирование заданного контроллера, его аппаратные принципы построения на примере выполнения программных процедур проверки. </a:t>
            </a:r>
            <a:r>
              <a:rPr lang="ru-RU" sz="2400" dirty="0" smtClean="0">
                <a:solidFill>
                  <a:schemeClr val="tx1"/>
                </a:solidFill>
              </a:rPr>
              <a:t>       </a:t>
            </a:r>
            <a:r>
              <a:rPr lang="ru-RU" sz="2400" dirty="0" smtClean="0">
                <a:solidFill>
                  <a:srgbClr val="FF0000"/>
                </a:solidFill>
              </a:rPr>
              <a:t>15.12.11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ДЗ3 - Изучить </a:t>
            </a:r>
            <a:r>
              <a:rPr lang="ru-RU" sz="2400" dirty="0">
                <a:solidFill>
                  <a:schemeClr val="tx1"/>
                </a:solidFill>
              </a:rPr>
              <a:t>аппаратно-программные  принципы функционирования узлов вычислительной техники на базе технических решений с использованием принципиальных схем</a:t>
            </a:r>
            <a:r>
              <a:rPr lang="ru-RU" sz="2400" dirty="0" smtClean="0">
                <a:solidFill>
                  <a:schemeClr val="tx1"/>
                </a:solidFill>
              </a:rPr>
              <a:t>.                                                                                       </a:t>
            </a:r>
            <a:r>
              <a:rPr lang="ru-RU" sz="2400" dirty="0" smtClean="0">
                <a:solidFill>
                  <a:srgbClr val="FF0000"/>
                </a:solidFill>
              </a:rPr>
              <a:t> 30.03.12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ДЗ4 – Разработать логический проект контроллера в среде ПЛИС на базе САПР средствами языка </a:t>
            </a:r>
            <a:r>
              <a:rPr lang="en-US" sz="2400" dirty="0" smtClean="0">
                <a:solidFill>
                  <a:schemeClr val="tx1"/>
                </a:solidFill>
              </a:rPr>
              <a:t>VHDL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              15.05.12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ДЗ5 – Проверить функционирование логического проекта контроллера на </a:t>
            </a:r>
            <a:r>
              <a:rPr lang="ru-RU" sz="2400" dirty="0" err="1" smtClean="0">
                <a:solidFill>
                  <a:schemeClr val="tx1"/>
                </a:solidFill>
              </a:rPr>
              <a:t>демокомплектах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на</a:t>
            </a:r>
            <a:r>
              <a:rPr lang="ru-RU" sz="2400" dirty="0" smtClean="0">
                <a:solidFill>
                  <a:schemeClr val="tx1"/>
                </a:solidFill>
              </a:rPr>
              <a:t> базе ПЛИС фирмы </a:t>
            </a:r>
            <a:r>
              <a:rPr lang="en-US" sz="2400" dirty="0" smtClean="0">
                <a:solidFill>
                  <a:schemeClr val="tx1"/>
                </a:solidFill>
              </a:rPr>
              <a:t>Xilinx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/>
            <a:r>
              <a:rPr lang="ru-RU" sz="24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30.10.12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7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Отчетность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071546"/>
            <a:ext cx="8572560" cy="5500726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Перед выполнением каждого ДЗ на практических занятиях необходимо составить план решения конкретных вопросов.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После выполнения ДЗ должен быть составлен отчет о выполненной работе на занятии.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К следующему практическому занятию должен быть выслан отчет о ранее выполненных работах по ДЗ.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Отчет высылается на почту 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mvtu231</a:t>
            </a:r>
            <a:r>
              <a:rPr lang="ru-RU" sz="2400" dirty="0" smtClean="0">
                <a:solidFill>
                  <a:schemeClr val="tx1"/>
                </a:solidFill>
                <a:hlinkClick r:id="rId2"/>
              </a:rPr>
              <a:t>2</a:t>
            </a:r>
            <a:r>
              <a:rPr lang="en-US" sz="2400" dirty="0" smtClean="0">
                <a:solidFill>
                  <a:schemeClr val="tx1"/>
                </a:solidFill>
                <a:hlinkClick r:id="rId2"/>
              </a:rPr>
              <a:t>a@list.ru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 теме письма указывается – группа, </a:t>
            </a:r>
            <a:r>
              <a:rPr lang="ru-RU" sz="2400" dirty="0" err="1" smtClean="0">
                <a:solidFill>
                  <a:schemeClr val="tx1"/>
                </a:solidFill>
              </a:rPr>
              <a:t>Фамилия.И.О</a:t>
            </a:r>
            <a:r>
              <a:rPr lang="ru-RU" sz="2400" dirty="0" smtClean="0">
                <a:solidFill>
                  <a:schemeClr val="tx1"/>
                </a:solidFill>
              </a:rPr>
              <a:t>., назначение письма. Пример – 1 Иванов А.П., отчет ДЗ2.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 приложении к письму указывается - группа, </a:t>
            </a:r>
            <a:r>
              <a:rPr lang="ru-RU" sz="2400" dirty="0" err="1" smtClean="0">
                <a:solidFill>
                  <a:schemeClr val="tx1"/>
                </a:solidFill>
              </a:rPr>
              <a:t>Фамилия.И.О</a:t>
            </a:r>
            <a:r>
              <a:rPr lang="ru-RU" sz="2400" dirty="0" smtClean="0">
                <a:solidFill>
                  <a:schemeClr val="tx1"/>
                </a:solidFill>
              </a:rPr>
              <a:t>., тип документа. Пример – 1 Иванов А.П., Реферат контр ОЗУ в3.</a:t>
            </a:r>
          </a:p>
          <a:p>
            <a:pPr marL="457200" indent="-457200" algn="l">
              <a:buFont typeface="Arial" pitchFamily="34" charset="0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На каждое практическое занятие студент должен приносить папки с отчетными документами по предыдущим заданиям.</a:t>
            </a:r>
            <a:endParaRPr lang="ru-RU" sz="2400" dirty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457200" indent="-457200" algn="l">
              <a:buAutoNum type="arabicPeriod"/>
            </a:pP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642918"/>
            <a:ext cx="7386662" cy="5143536"/>
          </a:xfrm>
        </p:spPr>
        <p:txBody>
          <a:bodyPr>
            <a:normAutofit fontScale="90000"/>
          </a:bodyPr>
          <a:lstStyle/>
          <a:p>
            <a:pPr marL="457200" indent="-457200"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Контрольные задания</a:t>
            </a:r>
            <a:br>
              <a:rPr lang="ru-RU" sz="3600" dirty="0" smtClean="0"/>
            </a:br>
            <a:r>
              <a:rPr lang="ru-RU" sz="3600" dirty="0" smtClean="0"/>
              <a:t>1. Дополнительные рефераты.</a:t>
            </a:r>
            <a:br>
              <a:rPr lang="ru-RU" sz="3600" dirty="0" smtClean="0"/>
            </a:br>
            <a:r>
              <a:rPr lang="en-US" sz="3600" dirty="0" smtClean="0"/>
              <a:t>2</a:t>
            </a:r>
            <a:r>
              <a:rPr lang="ru-RU" sz="3600" dirty="0" smtClean="0"/>
              <a:t>.  Структурная схема, алгоритм функционирования и технические параметры заданного узла подсистемы ввода-вывода.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13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642918"/>
            <a:ext cx="7386662" cy="5143536"/>
          </a:xfrm>
        </p:spPr>
        <p:txBody>
          <a:bodyPr>
            <a:normAutofit/>
          </a:bodyPr>
          <a:lstStyle/>
          <a:p>
            <a:pPr algn="l"/>
            <a:r>
              <a:rPr lang="ru-RU" sz="5400" smtClean="0"/>
              <a:t>       История </a:t>
            </a:r>
            <a:r>
              <a:rPr lang="ru-RU" sz="5400" dirty="0" smtClean="0"/>
              <a:t>предмета</a:t>
            </a:r>
            <a:br>
              <a:rPr lang="ru-RU" sz="5400" dirty="0" smtClean="0"/>
            </a:br>
            <a:r>
              <a:rPr lang="ru-RU" sz="5400" smtClean="0"/>
              <a:t> 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14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715436" cy="5643602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История предмета</a:t>
            </a:r>
            <a:br>
              <a:rPr lang="ru-RU" sz="5400" dirty="0" smtClean="0"/>
            </a:br>
            <a:r>
              <a:rPr lang="en-US" sz="2200" dirty="0" smtClean="0"/>
              <a:t>http://ru.wikipedia.org/wiki/</a:t>
            </a:r>
            <a:r>
              <a:rPr lang="ru-RU" sz="2200" dirty="0" err="1" smtClean="0"/>
              <a:t>История_персональных_компьютеров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3100" b="1" dirty="0" smtClean="0"/>
              <a:t>1812 год.</a:t>
            </a:r>
            <a:r>
              <a:rPr lang="ru-RU" sz="3100" dirty="0" smtClean="0"/>
              <a:t>- </a:t>
            </a:r>
            <a:r>
              <a:rPr lang="ru-RU" sz="3100" dirty="0" err="1" smtClean="0"/>
              <a:t>Чарьлз</a:t>
            </a:r>
            <a:r>
              <a:rPr lang="ru-RU" sz="3100" dirty="0" smtClean="0"/>
              <a:t> </a:t>
            </a:r>
            <a:r>
              <a:rPr lang="ru-RU" sz="3100" dirty="0" err="1" smtClean="0"/>
              <a:t>Бебидж</a:t>
            </a:r>
            <a:r>
              <a:rPr lang="ru-RU" sz="3100" dirty="0" smtClean="0"/>
              <a:t> механическо-вычислительную машину, использовав в основе зубчатый механизм.</a:t>
            </a:r>
            <a:br>
              <a:rPr lang="ru-RU" sz="3100" dirty="0" smtClean="0"/>
            </a:br>
            <a:r>
              <a:rPr lang="ru-RU" sz="3100" b="1" dirty="0" smtClean="0"/>
              <a:t>1946 год – </a:t>
            </a:r>
            <a:r>
              <a:rPr lang="ru-RU" sz="3100" dirty="0" smtClean="0"/>
              <a:t>создана первая электронно-вычислительная машина (ЭВМ) «ЭНИАК» (США).</a:t>
            </a:r>
            <a:br>
              <a:rPr lang="ru-RU" sz="3100" dirty="0" smtClean="0"/>
            </a:br>
            <a:r>
              <a:rPr lang="ru-RU" sz="3100" b="1" dirty="0" smtClean="0"/>
              <a:t>1952 год – </a:t>
            </a:r>
            <a:r>
              <a:rPr lang="ru-RU" sz="3100" dirty="0" smtClean="0"/>
              <a:t>создана первая в СССР ЭВМ «Урал-1»,  элементной базой которой послужили электронные лампы.</a:t>
            </a:r>
            <a:br>
              <a:rPr lang="ru-RU" sz="3100" dirty="0" smtClean="0"/>
            </a:br>
            <a:r>
              <a:rPr lang="ru-RU" sz="3100" b="1" dirty="0" smtClean="0"/>
              <a:t>1981 год -  </a:t>
            </a:r>
            <a:r>
              <a:rPr lang="ru-RU" sz="3100" dirty="0" smtClean="0"/>
              <a:t>новый компьютер под названием IBM PC был официально представлен публике. Компьютер IBM PC стал стандартом персонального компьютера.</a:t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15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858280" cy="5643602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  </a:t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</a:t>
            </a:r>
            <a:br>
              <a:rPr lang="ru-RU" sz="5400" dirty="0" smtClean="0"/>
            </a:br>
            <a:r>
              <a:rPr lang="ru-RU" sz="5400" dirty="0" smtClean="0"/>
              <a:t>             </a:t>
            </a:r>
            <a:br>
              <a:rPr lang="ru-RU" sz="5400" dirty="0" smtClean="0"/>
            </a:br>
            <a:r>
              <a:rPr lang="ru-RU" sz="5400" dirty="0" smtClean="0"/>
              <a:t>             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</a:t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16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928662" y="285728"/>
          <a:ext cx="7493000" cy="5799136"/>
        </p:xfrm>
        <a:graphic>
          <a:graphicData uri="http://schemas.openxmlformats.org/presentationml/2006/ole">
            <p:oleObj spid="_x0000_s1026" name="Document" r:id="rId4" imgW="7493018" imgH="601315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386662" cy="5500726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Системотехника </a:t>
            </a:r>
            <a:r>
              <a:rPr lang="ru-RU" sz="2700" dirty="0" smtClean="0"/>
              <a:t>(англ. </a:t>
            </a:r>
            <a:r>
              <a:rPr lang="ru-RU" sz="2700" dirty="0" err="1" smtClean="0"/>
              <a:t>Systems</a:t>
            </a:r>
            <a:r>
              <a:rPr lang="ru-RU" sz="2700" dirty="0" smtClean="0"/>
              <a:t> </a:t>
            </a:r>
            <a:r>
              <a:rPr lang="ru-RU" sz="2700" dirty="0" err="1" smtClean="0"/>
              <a:t>Engineering</a:t>
            </a:r>
            <a:r>
              <a:rPr lang="ru-RU" sz="2700" dirty="0" smtClean="0"/>
              <a:t>) — направление науки и техники, охватывающее проектирование, создание, испытание и эксплуатацию сложных систем технического и социально-технического характера. Является прикладным воплощением теории систем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ЭВС </a:t>
            </a:r>
            <a:r>
              <a:rPr lang="ru-RU" sz="2800" dirty="0" smtClean="0"/>
              <a:t>электронно-вычислительные системы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комплексы </a:t>
            </a:r>
            <a:br>
              <a:rPr lang="ru-RU" sz="5400" dirty="0" smtClean="0"/>
            </a:br>
            <a:r>
              <a:rPr lang="ru-RU" sz="5400" dirty="0" smtClean="0"/>
              <a:t>и </a:t>
            </a:r>
            <a:r>
              <a:rPr lang="ru-RU" sz="5400" dirty="0"/>
              <a:t>сети	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2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386662" cy="550072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      Цель курса</a:t>
            </a:r>
            <a:br>
              <a:rPr lang="ru-RU" dirty="0" smtClean="0"/>
            </a:br>
            <a:r>
              <a:rPr lang="ru-RU" sz="2000" dirty="0" smtClean="0"/>
              <a:t>изучение системотехнических и схемотехнических аппаратных средств вычислительной техники  в области проектирования, эксплуатации, диагностирования и ремонта современных вычислительных систем.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Задачи курса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2000" dirty="0" smtClean="0"/>
              <a:t>формирование знаний, умений и навыков по следующим направлениям деятельности:</a:t>
            </a:r>
            <a:br>
              <a:rPr lang="ru-RU" sz="2000" dirty="0" smtClean="0"/>
            </a:br>
            <a:r>
              <a:rPr lang="ru-RU" sz="2000" dirty="0" smtClean="0"/>
              <a:t>	элементная база ВС;</a:t>
            </a:r>
            <a:br>
              <a:rPr lang="ru-RU" sz="2000" dirty="0" smtClean="0"/>
            </a:br>
            <a:r>
              <a:rPr lang="ru-RU" sz="2000" dirty="0" smtClean="0"/>
              <a:t>	структурно-функциональное построение современных вычислительных систем (ВС);</a:t>
            </a:r>
            <a:br>
              <a:rPr lang="ru-RU" sz="2000" dirty="0" smtClean="0"/>
            </a:br>
            <a:r>
              <a:rPr lang="ru-RU" sz="2000" dirty="0" smtClean="0"/>
              <a:t>	подсистемы ВC и методы выявления и устранения неисправностей;</a:t>
            </a:r>
            <a:br>
              <a:rPr lang="ru-RU" sz="2000" dirty="0" smtClean="0"/>
            </a:br>
            <a:r>
              <a:rPr lang="ru-RU" sz="2000" dirty="0" smtClean="0"/>
              <a:t>	проектирование модулей и сетей вычислительных систем.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3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386662" cy="5500726"/>
          </a:xfrm>
        </p:spPr>
        <p:txBody>
          <a:bodyPr>
            <a:normAutofit fontScale="90000"/>
          </a:bodyPr>
          <a:lstStyle/>
          <a:p>
            <a:pPr algn="l"/>
            <a:r>
              <a:rPr lang="ru-RU" sz="5400" dirty="0" smtClean="0"/>
              <a:t>     Предмет курса</a:t>
            </a:r>
            <a:br>
              <a:rPr lang="ru-RU" sz="5400" dirty="0" smtClean="0"/>
            </a:br>
            <a:r>
              <a:rPr lang="ru-RU" sz="2800" dirty="0" smtClean="0"/>
              <a:t>архитектура 286…, принципы функционирования узлов классической архитектуры компьютера, временные диаграммы и логическое описание работы узлов и шин компьютера, особенности проектирования контроллеров в среде ПЛИС (программируемых логических интегральных схем), структурно-функциональные особенности построения внешних устройств и архитектур вычислительных систем.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4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курса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286380" y="2000240"/>
            <a:ext cx="3286148" cy="29289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572132" y="2571744"/>
            <a:ext cx="2786082" cy="21431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000760" y="2857496"/>
            <a:ext cx="1857388" cy="13573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357950" y="3214686"/>
            <a:ext cx="1214446" cy="771524"/>
          </a:xfrm>
          <a:prstGeom prst="ellips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357430"/>
            <a:ext cx="4071966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Прикладные программы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3143248"/>
            <a:ext cx="4071966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Операционные системы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14348" y="4000504"/>
            <a:ext cx="4071966" cy="7143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Базовая система ввода-вывода (</a:t>
            </a:r>
            <a:r>
              <a:rPr lang="en-US" sz="2400" dirty="0" smtClean="0"/>
              <a:t>BIOS)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4929198"/>
            <a:ext cx="5500726" cy="15716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Аппаратные средства. Базовые подсистемы ввода-вывода информации ( БИС, СБИС, микропроцессоры, микроконтроллеры, ПЛИС, СНК)</a:t>
            </a:r>
            <a:endParaRPr lang="ru-RU" sz="24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786314" y="2500306"/>
            <a:ext cx="1214446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3"/>
          </p:cNvCxnSpPr>
          <p:nvPr/>
        </p:nvCxnSpPr>
        <p:spPr>
          <a:xfrm>
            <a:off x="4786314" y="3429000"/>
            <a:ext cx="1000132" cy="14287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4" idx="3"/>
          </p:cNvCxnSpPr>
          <p:nvPr/>
        </p:nvCxnSpPr>
        <p:spPr>
          <a:xfrm flipV="1">
            <a:off x="4786314" y="3714752"/>
            <a:ext cx="1428760" cy="6429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5500694" y="3857628"/>
            <a:ext cx="1643074" cy="12144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642918"/>
            <a:ext cx="7386662" cy="5143536"/>
          </a:xfrm>
        </p:spPr>
        <p:txBody>
          <a:bodyPr>
            <a:normAutofit fontScale="90000"/>
          </a:bodyPr>
          <a:lstStyle/>
          <a:p>
            <a:pPr marL="457200" lvl="0" indent="-457200" algn="l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             Литература </a:t>
            </a:r>
            <a:br>
              <a:rPr lang="ru-RU" sz="5400" dirty="0" smtClean="0"/>
            </a:br>
            <a:r>
              <a:rPr lang="ru-RU" sz="2700" dirty="0" smtClean="0"/>
              <a:t>1. Руководство по архитектуре </a:t>
            </a:r>
            <a:r>
              <a:rPr lang="en-US" sz="2700" dirty="0" smtClean="0"/>
              <a:t>IBM PC AT</a:t>
            </a:r>
            <a:r>
              <a:rPr lang="ru-RU" sz="2700" dirty="0" smtClean="0"/>
              <a:t>/ Под общей редакцией М.Л. </a:t>
            </a:r>
            <a:r>
              <a:rPr lang="ru-RU" sz="2700" dirty="0" err="1" smtClean="0"/>
              <a:t>Мархасина</a:t>
            </a:r>
            <a:r>
              <a:rPr lang="ru-RU" sz="2700" dirty="0" smtClean="0"/>
              <a:t>. Минск, ООО «Консул»,1993.</a:t>
            </a:r>
            <a:br>
              <a:rPr lang="ru-RU" sz="2700" dirty="0" smtClean="0"/>
            </a:br>
            <a:r>
              <a:rPr lang="ru-RU" sz="2700" dirty="0" smtClean="0"/>
              <a:t>2. </a:t>
            </a:r>
            <a:r>
              <a:rPr lang="ru-RU" sz="2700" dirty="0" err="1" smtClean="0"/>
              <a:t>Е.П.Угрюмов</a:t>
            </a:r>
            <a:r>
              <a:rPr lang="ru-RU" sz="2700" dirty="0" smtClean="0"/>
              <a:t>. Цифровая </a:t>
            </a:r>
            <a:r>
              <a:rPr lang="ru-RU" sz="2700" dirty="0" err="1" smtClean="0"/>
              <a:t>схемотехника</a:t>
            </a:r>
            <a:r>
              <a:rPr lang="ru-RU" sz="2700" dirty="0" smtClean="0"/>
              <a:t>. 2-е издание. Санкт-Петербург. </a:t>
            </a:r>
            <a:r>
              <a:rPr lang="ru-RU" sz="2700" dirty="0" err="1" smtClean="0"/>
              <a:t>БХВ-Петербург</a:t>
            </a:r>
            <a:r>
              <a:rPr lang="ru-RU" sz="2700" dirty="0" smtClean="0"/>
              <a:t>.      2004.</a:t>
            </a:r>
            <a:br>
              <a:rPr lang="ru-RU" sz="2700" dirty="0" smtClean="0"/>
            </a:br>
            <a:r>
              <a:rPr lang="ru-RU" sz="2700" dirty="0" smtClean="0"/>
              <a:t>3. Михаил Гук. Аппаратные средства </a:t>
            </a:r>
            <a:r>
              <a:rPr lang="en-US" sz="2700" dirty="0" smtClean="0"/>
              <a:t>IBM PC</a:t>
            </a:r>
            <a:r>
              <a:rPr lang="ru-RU" sz="2700" dirty="0" smtClean="0"/>
              <a:t>.Энциклопедия (Питер) 2002...</a:t>
            </a:r>
            <a:br>
              <a:rPr lang="ru-RU" sz="2700" dirty="0" smtClean="0"/>
            </a:br>
            <a:r>
              <a:rPr lang="ru-RU" sz="2700" dirty="0" smtClean="0"/>
              <a:t>4. Э. </a:t>
            </a:r>
            <a:r>
              <a:rPr lang="ru-RU" sz="2700" dirty="0" err="1" smtClean="0"/>
              <a:t>Таненбаум</a:t>
            </a:r>
            <a:r>
              <a:rPr lang="ru-RU" sz="2700" dirty="0" smtClean="0"/>
              <a:t>. Архитектура компьютера «Питер» 2006 г.</a:t>
            </a:r>
            <a:br>
              <a:rPr lang="ru-RU" sz="2700" dirty="0" smtClean="0"/>
            </a:br>
            <a:r>
              <a:rPr lang="ru-RU" sz="2700" dirty="0" smtClean="0"/>
              <a:t>Книги по заданию</a:t>
            </a:r>
            <a:br>
              <a:rPr lang="ru-RU" sz="2700" dirty="0" smtClean="0"/>
            </a:br>
            <a:r>
              <a:rPr lang="ru-RU" sz="2700" dirty="0" smtClean="0"/>
              <a:t>Интернет</a:t>
            </a:r>
            <a:br>
              <a:rPr lang="ru-RU" sz="2700" dirty="0" smtClean="0"/>
            </a:br>
            <a:r>
              <a:rPr lang="ru-RU" sz="2700" dirty="0" smtClean="0"/>
              <a:t>Журналы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6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28604"/>
            <a:ext cx="7386662" cy="5429288"/>
          </a:xfrm>
        </p:spPr>
        <p:txBody>
          <a:bodyPr>
            <a:normAutofit fontScale="90000"/>
          </a:bodyPr>
          <a:lstStyle/>
          <a:p>
            <a:pPr marL="457200" indent="-457200"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Книги </a:t>
            </a:r>
            <a:r>
              <a:rPr lang="ru-RU" sz="3600" dirty="0" smtClean="0"/>
              <a:t>по заданию</a:t>
            </a:r>
            <a:br>
              <a:rPr lang="ru-RU" sz="3600" dirty="0" smtClean="0"/>
            </a:br>
            <a:r>
              <a:rPr lang="ru-RU" sz="2700" dirty="0" smtClean="0"/>
              <a:t>1. Стивен </a:t>
            </a:r>
            <a:r>
              <a:rPr lang="ru-RU" sz="2700" dirty="0" err="1" smtClean="0"/>
              <a:t>Бигелоу</a:t>
            </a:r>
            <a:r>
              <a:rPr lang="ru-RU" sz="2700" dirty="0" smtClean="0"/>
              <a:t>. Устройство и ремонт персонального компьютера. Аппаратная платформа и основные компоненты.</a:t>
            </a:r>
            <a:br>
              <a:rPr lang="ru-RU" sz="2700" dirty="0" smtClean="0"/>
            </a:br>
            <a:r>
              <a:rPr lang="ru-RU" sz="2700" dirty="0" smtClean="0"/>
              <a:t>2. Скотт Мюллер. Модернизация и ремонт ПК. 16-е издание. 2006 г.</a:t>
            </a:r>
            <a:br>
              <a:rPr lang="ru-RU" sz="2700" dirty="0" smtClean="0"/>
            </a:br>
            <a:r>
              <a:rPr lang="ru-RU" sz="2700" dirty="0" smtClean="0"/>
              <a:t>3. </a:t>
            </a:r>
            <a:r>
              <a:rPr lang="ru-RU" sz="2700" dirty="0" err="1" smtClean="0"/>
              <a:t>Соломенчук</a:t>
            </a:r>
            <a:r>
              <a:rPr lang="ru-RU" sz="2700" dirty="0" smtClean="0"/>
              <a:t> В.Г., </a:t>
            </a:r>
            <a:r>
              <a:rPr lang="ru-RU" sz="2700" dirty="0" err="1" smtClean="0"/>
              <a:t>Соломенчук</a:t>
            </a:r>
            <a:r>
              <a:rPr lang="ru-RU" sz="2700" dirty="0" smtClean="0"/>
              <a:t> П.В. «Железо» ПК 2005.</a:t>
            </a:r>
            <a:br>
              <a:rPr lang="ru-RU" sz="2700" dirty="0" smtClean="0"/>
            </a:br>
            <a:r>
              <a:rPr lang="ru-RU" sz="2700" dirty="0" smtClean="0"/>
              <a:t>4. Н.П. Бабич, И.А. Жуков. Компьютерная </a:t>
            </a:r>
            <a:r>
              <a:rPr lang="ru-RU" sz="2700" dirty="0" err="1" smtClean="0"/>
              <a:t>Схемотехника</a:t>
            </a:r>
            <a:r>
              <a:rPr lang="ru-RU" sz="2700" dirty="0" smtClean="0"/>
              <a:t>. Методы построения и проектирования. МК-Пресс».2004 г.</a:t>
            </a:r>
            <a:br>
              <a:rPr lang="ru-RU" sz="2700" dirty="0" smtClean="0"/>
            </a:br>
            <a:r>
              <a:rPr lang="ru-RU" sz="2700" dirty="0" smtClean="0"/>
              <a:t>5. </a:t>
            </a:r>
            <a:r>
              <a:rPr lang="ru-RU" sz="2700" dirty="0" smtClean="0"/>
              <a:t> книги </a:t>
            </a:r>
            <a:r>
              <a:rPr lang="ru-RU" sz="2700" dirty="0" smtClean="0"/>
              <a:t>по контроллерам базовой системы ввода-вывода</a:t>
            </a:r>
            <a:br>
              <a:rPr lang="ru-RU" sz="27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7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386662" cy="5328592"/>
          </a:xfrm>
        </p:spPr>
        <p:txBody>
          <a:bodyPr>
            <a:normAutofit/>
          </a:bodyPr>
          <a:lstStyle/>
          <a:p>
            <a:pPr marL="457200" indent="-457200" algn="l"/>
            <a:r>
              <a:rPr lang="ru-RU" sz="3600" dirty="0" smtClean="0"/>
              <a:t>Интернет</a:t>
            </a:r>
            <a:br>
              <a:rPr lang="ru-RU" sz="3600" dirty="0" smtClean="0"/>
            </a:br>
            <a:r>
              <a:rPr lang="ru-RU" sz="2000" dirty="0" smtClean="0"/>
              <a:t>1. учебная </a:t>
            </a:r>
            <a:r>
              <a:rPr lang="ru-RU" sz="2000" dirty="0" smtClean="0"/>
              <a:t>информация (по ключевому слову)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2. </a:t>
            </a:r>
            <a:r>
              <a:rPr lang="en-US" sz="2000" dirty="0" smtClean="0">
                <a:hlinkClick r:id="rId3"/>
              </a:rPr>
              <a:t>www.plis.ru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3. </a:t>
            </a:r>
            <a:r>
              <a:rPr lang="en-US" sz="2000" dirty="0" smtClean="0">
                <a:hlinkClick r:id="rId4"/>
              </a:rPr>
              <a:t>www.xilinx.ru</a:t>
            </a:r>
            <a:r>
              <a:rPr lang="en-US" sz="2000" dirty="0" smtClean="0"/>
              <a:t>  (com)</a:t>
            </a:r>
            <a:br>
              <a:rPr lang="en-US" sz="2000" dirty="0" smtClean="0"/>
            </a:br>
            <a:r>
              <a:rPr lang="en-US" sz="2000" dirty="0" smtClean="0"/>
              <a:t>4. </a:t>
            </a:r>
            <a:r>
              <a:rPr lang="en-US" sz="2000" dirty="0" smtClean="0">
                <a:hlinkClick r:id="rId5"/>
              </a:rPr>
              <a:t>www.chipdip.ru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5. </a:t>
            </a:r>
            <a:r>
              <a:rPr lang="en-US" sz="2000" dirty="0" smtClean="0">
                <a:hlinkClick r:id="rId6"/>
              </a:rPr>
              <a:t>www.terraelectronica.ru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8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642918"/>
            <a:ext cx="7386662" cy="5143536"/>
          </a:xfrm>
        </p:spPr>
        <p:txBody>
          <a:bodyPr>
            <a:normAutofit fontScale="90000"/>
          </a:bodyPr>
          <a:lstStyle/>
          <a:p>
            <a:pPr marL="457200" indent="-457200" algn="l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Журналы</a:t>
            </a:r>
            <a:br>
              <a:rPr lang="ru-RU" sz="3600" dirty="0" smtClean="0"/>
            </a:br>
            <a:r>
              <a:rPr lang="ru-RU" sz="2700" dirty="0" smtClean="0"/>
              <a:t>1. С</a:t>
            </a:r>
            <a:r>
              <a:rPr lang="en-US" sz="2700" dirty="0" err="1" smtClean="0"/>
              <a:t>omputer</a:t>
            </a:r>
            <a:r>
              <a:rPr lang="en-US" sz="2700" dirty="0" smtClean="0"/>
              <a:t> </a:t>
            </a:r>
            <a:r>
              <a:rPr lang="en-US" sz="2700" dirty="0" err="1" smtClean="0"/>
              <a:t>bield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2</a:t>
            </a:r>
            <a:r>
              <a:rPr lang="ru-RU" sz="2700" dirty="0" smtClean="0"/>
              <a:t>. Компоненты и технология</a:t>
            </a:r>
            <a:r>
              <a:rPr lang="en-US" sz="2700" dirty="0" smtClean="0"/>
              <a:t>. </a:t>
            </a:r>
            <a:r>
              <a:rPr lang="ru-RU" sz="2700" dirty="0" err="1" smtClean="0">
                <a:hlinkClick r:id="rId3"/>
              </a:rPr>
              <a:t>www.elcp.ru</a:t>
            </a:r>
            <a:r>
              <a:rPr lang="ru-RU" sz="2700" dirty="0" smtClean="0">
                <a:hlinkClick r:id="rId3"/>
              </a:rPr>
              <a:t>/</a:t>
            </a:r>
            <a:r>
              <a:rPr lang="ru-RU" sz="2700" dirty="0" err="1" smtClean="0">
                <a:hlinkClick r:id="rId3"/>
              </a:rPr>
              <a:t>journals.html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3.</a:t>
            </a:r>
            <a:r>
              <a:rPr lang="en-US" sz="2700" dirty="0" smtClean="0"/>
              <a:t> </a:t>
            </a:r>
            <a:r>
              <a:rPr lang="ru-RU" sz="2700" dirty="0" err="1" smtClean="0"/>
              <a:t>www.compeljournal.ru</a:t>
            </a:r>
            <a:r>
              <a:rPr lang="ru-RU" sz="2700" dirty="0" smtClean="0"/>
              <a:t>/</a:t>
            </a:r>
            <a:r>
              <a:rPr lang="ru-RU" sz="2700" dirty="0" err="1" smtClean="0"/>
              <a:t>enews</a:t>
            </a:r>
            <a:r>
              <a:rPr lang="ru-RU" sz="2700" dirty="0" smtClean="0"/>
              <a:t>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4. </a:t>
            </a:r>
            <a:r>
              <a:rPr lang="ru-RU" sz="2700" dirty="0" err="1" smtClean="0"/>
              <a:t>www.ebvnews.ru</a:t>
            </a:r>
            <a:r>
              <a:rPr lang="ru-RU" sz="2700" dirty="0" smtClean="0"/>
              <a:t>/</a:t>
            </a:r>
            <a:r>
              <a:rPr lang="ru-RU" sz="2700" dirty="0" err="1" smtClean="0"/>
              <a:t>technical</a:t>
            </a:r>
            <a:r>
              <a:rPr lang="ru-RU" sz="2700" dirty="0" smtClean="0"/>
              <a:t> </a:t>
            </a:r>
            <a:r>
              <a:rPr lang="en-US" sz="2700" dirty="0" smtClean="0"/>
              <a:t> </a:t>
            </a:r>
            <a:r>
              <a:rPr lang="ru-RU" sz="2700" dirty="0" smtClean="0"/>
              <a:t>новое в мире полупроводников</a:t>
            </a: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43702" y="6143644"/>
            <a:ext cx="2133600" cy="365125"/>
          </a:xfrm>
        </p:spPr>
        <p:txBody>
          <a:bodyPr/>
          <a:lstStyle/>
          <a:p>
            <a:fld id="{C75B75C2-24F8-495E-9D98-671165014765}" type="slidenum">
              <a:rPr lang="ru-RU" sz="2000" smtClean="0"/>
              <a:pPr/>
              <a:t>9</a:t>
            </a:fld>
            <a:endParaRPr lang="ru-RU" sz="200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1000100" y="5643578"/>
            <a:ext cx="6591336" cy="792145"/>
          </a:xfrm>
        </p:spPr>
        <p:txBody>
          <a:bodyPr/>
          <a:lstStyle/>
          <a:p>
            <a:r>
              <a:rPr lang="ru-RU" sz="2800" dirty="0" smtClean="0"/>
              <a:t>Системотехника ЭВС, комплексы и сети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402</Words>
  <Application>Microsoft Office PowerPoint</Application>
  <PresentationFormat>Экран (4:3)</PresentationFormat>
  <Paragraphs>81</Paragraphs>
  <Slides>16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Document</vt:lpstr>
      <vt:lpstr>Системотехника ЭВС, комплексы и сети </vt:lpstr>
      <vt:lpstr>Системотехника (англ. Systems Engineering) — направление науки и техники, охватывающее проектирование, создание, испытание и эксплуатацию сложных систем технического и социально-технического характера. Является прикладным воплощением теории систем ЭВС электронно-вычислительные системы комплексы  и сети </vt:lpstr>
      <vt:lpstr>          Цель курса изучение системотехнических и схемотехнических аппаратных средств вычислительной техники  в области проектирования, эксплуатации, диагностирования и ремонта современных вычислительных систем.          Задачи курса формирование знаний, умений и навыков по следующим направлениям деятельности:  элементная база ВС;  структурно-функциональное построение современных вычислительных систем (ВС);  подсистемы ВC и методы выявления и устранения неисправностей;  проектирование модулей и сетей вычислительных систем. </vt:lpstr>
      <vt:lpstr>     Предмет курса архитектура 286…, принципы функционирования узлов классической архитектуры компьютера, временные диаграммы и логическое описание работы узлов и шин компьютера, особенности проектирования контроллеров в среде ПЛИС (программируемых логических интегральных схем), структурно-функциональные особенности построения внешних устройств и архитектур вычислительных систем. </vt:lpstr>
      <vt:lpstr>Предмет курса</vt:lpstr>
      <vt:lpstr>                Литература  1. Руководство по архитектуре IBM PC AT/ Под общей редакцией М.Л. Мархасина. Минск, ООО «Консул»,1993. 2. Е.П.Угрюмов. Цифровая схемотехника. 2-е издание. Санкт-Петербург. БХВ-Петербург.      2004. 3. Михаил Гук. Аппаратные средства IBM PC.Энциклопедия (Питер) 2002... 4. Э. Таненбаум. Архитектура компьютера «Питер» 2006 г. Книги по заданию Интернет Журналы   </vt:lpstr>
      <vt:lpstr>    Книги по заданию 1. Стивен Бигелоу. Устройство и ремонт персонального компьютера. Аппаратная платформа и основные компоненты. 2. Скотт Мюллер. Модернизация и ремонт ПК. 16-е издание. 2006 г. 3. Соломенчук В.Г., Соломенчук П.В. «Железо» ПК 2005. 4. Н.П. Бабич, И.А. Жуков. Компьютерная Схемотехника. Методы построения и проектирования. МК-Пресс».2004 г. 5.  книги по контроллерам базовой системы ввода-вывода      </vt:lpstr>
      <vt:lpstr>Интернет 1. учебная информация (по ключевому слову) 2. www.plis.ru 3. www.xilinx.ru  (com) 4. www.chipdip.ru 5. www.terraelectronica.ru </vt:lpstr>
      <vt:lpstr> Журналы 1. Сomputer bield 2. Компоненты и технология. www.elcp.ru/journals.html 3. www.compeljournal.ru/enews  4. www.ebvnews.ru/technical  новое в мире полупроводников   </vt:lpstr>
      <vt:lpstr>Средства изучения курса</vt:lpstr>
      <vt:lpstr>Домашние задания</vt:lpstr>
      <vt:lpstr>Отчетность</vt:lpstr>
      <vt:lpstr>  Контрольные задания 1. Дополнительные рефераты. 2.  Структурная схема, алгоритм функционирования и технические параметры заданного узла подсистемы ввода-вывода.    </vt:lpstr>
      <vt:lpstr>       История предмета   </vt:lpstr>
      <vt:lpstr>                             История предмета http://ru.wikipedia.org/wiki/История_персональных_компьютеров 1812 год.- Чарьлз Бебидж механическо-вычислительную машину, использовав в основе зубчатый механизм. 1946 год – создана первая электронно-вычислительная машина (ЭВМ) «ЭНИАК» (США). 1952 год – создана первая в СССР ЭВМ «Урал-1»,  элементной базой которой послужили электронные лампы. 1981 год -  новый компьютер под названием IBM PC был официально представлен публике. Компьютер IBM PC стал стандартом персонального компьютера.     </vt:lpstr>
      <vt:lpstr>                                               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Системотехника ЭВС, комплексы и сети </dc:title>
  <dc:creator>студент</dc:creator>
  <cp:lastModifiedBy>Отдел_23</cp:lastModifiedBy>
  <cp:revision>42</cp:revision>
  <dcterms:created xsi:type="dcterms:W3CDTF">2009-08-17T04:01:51Z</dcterms:created>
  <dcterms:modified xsi:type="dcterms:W3CDTF">2011-09-01T07:22:43Z</dcterms:modified>
</cp:coreProperties>
</file>