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Default Extension="doc" ContentType="application/msword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262" r:id="rId3"/>
    <p:sldId id="267" r:id="rId4"/>
    <p:sldId id="268" r:id="rId5"/>
    <p:sldId id="270" r:id="rId6"/>
    <p:sldId id="263" r:id="rId7"/>
    <p:sldId id="264" r:id="rId8"/>
    <p:sldId id="266" r:id="rId9"/>
    <p:sldId id="265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14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1FF864-5FB6-4F30-B13D-3B027023426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114BD3A-2329-41E1-A636-89D105F50AB8}">
      <dgm:prSet phldrT="[Текст]"/>
      <dgm:spPr/>
      <dgm:t>
        <a:bodyPr/>
        <a:lstStyle/>
        <a:p>
          <a:r>
            <a:rPr lang="ru-RU" dirty="0" smtClean="0"/>
            <a:t>Блок, модуль</a:t>
          </a:r>
        </a:p>
        <a:p>
          <a:r>
            <a:rPr lang="ru-RU" dirty="0" smtClean="0"/>
            <a:t>питания</a:t>
          </a:r>
          <a:endParaRPr lang="ru-RU" dirty="0"/>
        </a:p>
      </dgm:t>
    </dgm:pt>
    <dgm:pt modelId="{BE93092E-6651-402B-A936-206D3B00C463}" type="parTrans" cxnId="{761340C3-4536-40AD-A167-097147FCBBB1}">
      <dgm:prSet/>
      <dgm:spPr/>
      <dgm:t>
        <a:bodyPr/>
        <a:lstStyle/>
        <a:p>
          <a:endParaRPr lang="ru-RU"/>
        </a:p>
      </dgm:t>
    </dgm:pt>
    <dgm:pt modelId="{4E8ACD66-A492-4287-BC32-48E5DFABE2C7}" type="sibTrans" cxnId="{761340C3-4536-40AD-A167-097147FCBBB1}">
      <dgm:prSet/>
      <dgm:spPr/>
      <dgm:t>
        <a:bodyPr/>
        <a:lstStyle/>
        <a:p>
          <a:endParaRPr lang="ru-RU"/>
        </a:p>
      </dgm:t>
    </dgm:pt>
    <dgm:pt modelId="{2FCBD16B-81C2-4828-8A58-5F0351B2C118}">
      <dgm:prSet phldrT="[Текст]"/>
      <dgm:spPr/>
      <dgm:t>
        <a:bodyPr/>
        <a:lstStyle/>
        <a:p>
          <a:r>
            <a:rPr lang="ru-RU" dirty="0" smtClean="0"/>
            <a:t>Процессор</a:t>
          </a:r>
          <a:endParaRPr lang="ru-RU" dirty="0"/>
        </a:p>
      </dgm:t>
    </dgm:pt>
    <dgm:pt modelId="{1971B66E-3CF8-40EF-909C-CE4FEA693D86}" type="parTrans" cxnId="{87287DFF-7AAF-4C36-A083-87009BAC563B}">
      <dgm:prSet/>
      <dgm:spPr/>
      <dgm:t>
        <a:bodyPr/>
        <a:lstStyle/>
        <a:p>
          <a:endParaRPr lang="ru-RU"/>
        </a:p>
      </dgm:t>
    </dgm:pt>
    <dgm:pt modelId="{0ECB17DE-0121-41A0-BC71-11F2C9CD1764}" type="sibTrans" cxnId="{87287DFF-7AAF-4C36-A083-87009BAC563B}">
      <dgm:prSet/>
      <dgm:spPr/>
      <dgm:t>
        <a:bodyPr/>
        <a:lstStyle/>
        <a:p>
          <a:endParaRPr lang="ru-RU"/>
        </a:p>
      </dgm:t>
    </dgm:pt>
    <dgm:pt modelId="{89C49677-BF3B-4750-8A52-FFE15EA5253F}">
      <dgm:prSet phldrT="[Текст]"/>
      <dgm:spPr/>
      <dgm:t>
        <a:bodyPr/>
        <a:lstStyle/>
        <a:p>
          <a:r>
            <a:rPr lang="ru-RU" dirty="0" smtClean="0"/>
            <a:t>Память</a:t>
          </a:r>
          <a:endParaRPr lang="ru-RU" dirty="0"/>
        </a:p>
      </dgm:t>
    </dgm:pt>
    <dgm:pt modelId="{EB4C9E20-B30B-451F-B3A7-7701EB726728}" type="parTrans" cxnId="{29044B19-883A-4503-8670-3685D569AE92}">
      <dgm:prSet/>
      <dgm:spPr/>
      <dgm:t>
        <a:bodyPr/>
        <a:lstStyle/>
        <a:p>
          <a:endParaRPr lang="ru-RU"/>
        </a:p>
      </dgm:t>
    </dgm:pt>
    <dgm:pt modelId="{B616C504-2373-4256-887D-972B82EBDA9D}" type="sibTrans" cxnId="{29044B19-883A-4503-8670-3685D569AE92}">
      <dgm:prSet/>
      <dgm:spPr/>
      <dgm:t>
        <a:bodyPr/>
        <a:lstStyle/>
        <a:p>
          <a:endParaRPr lang="ru-RU"/>
        </a:p>
      </dgm:t>
    </dgm:pt>
    <dgm:pt modelId="{DF34F901-BECD-4057-A6AE-E3F444CD5C77}">
      <dgm:prSet phldrT="[Текст]"/>
      <dgm:spPr/>
      <dgm:t>
        <a:bodyPr/>
        <a:lstStyle/>
        <a:p>
          <a:r>
            <a:rPr lang="ru-RU" dirty="0" smtClean="0"/>
            <a:t>Подсистема ввода-вывода</a:t>
          </a:r>
          <a:endParaRPr lang="ru-RU" dirty="0"/>
        </a:p>
      </dgm:t>
    </dgm:pt>
    <dgm:pt modelId="{ACB54863-791F-4BF0-A3F5-4261D46DD13E}" type="parTrans" cxnId="{FA6AC85F-D584-4BD6-9E29-F0D83F6F8985}">
      <dgm:prSet/>
      <dgm:spPr/>
      <dgm:t>
        <a:bodyPr/>
        <a:lstStyle/>
        <a:p>
          <a:endParaRPr lang="ru-RU"/>
        </a:p>
      </dgm:t>
    </dgm:pt>
    <dgm:pt modelId="{741E7BC0-59FC-4D28-A47D-C7768A6D377D}" type="sibTrans" cxnId="{FA6AC85F-D584-4BD6-9E29-F0D83F6F8985}">
      <dgm:prSet/>
      <dgm:spPr/>
      <dgm:t>
        <a:bodyPr/>
        <a:lstStyle/>
        <a:p>
          <a:endParaRPr lang="ru-RU"/>
        </a:p>
      </dgm:t>
    </dgm:pt>
    <dgm:pt modelId="{BC30FC9C-690C-4BEC-A559-92174A60D099}">
      <dgm:prSet phldrT="[Текст]"/>
      <dgm:spPr/>
      <dgm:t>
        <a:bodyPr/>
        <a:lstStyle/>
        <a:p>
          <a:r>
            <a:rPr lang="ru-RU" dirty="0" smtClean="0"/>
            <a:t>Сети и комплексы</a:t>
          </a:r>
          <a:endParaRPr lang="ru-RU" dirty="0"/>
        </a:p>
      </dgm:t>
    </dgm:pt>
    <dgm:pt modelId="{743951C0-CE3B-4FD0-AC27-36DDC5755C24}" type="parTrans" cxnId="{86C0CD72-99EE-46B2-AC1E-5E2A5054A8C2}">
      <dgm:prSet/>
      <dgm:spPr/>
      <dgm:t>
        <a:bodyPr/>
        <a:lstStyle/>
        <a:p>
          <a:endParaRPr lang="ru-RU"/>
        </a:p>
      </dgm:t>
    </dgm:pt>
    <dgm:pt modelId="{BC49D3D2-8ECE-4A20-9EFF-EC04DECA28F6}" type="sibTrans" cxnId="{86C0CD72-99EE-46B2-AC1E-5E2A5054A8C2}">
      <dgm:prSet/>
      <dgm:spPr/>
      <dgm:t>
        <a:bodyPr/>
        <a:lstStyle/>
        <a:p>
          <a:endParaRPr lang="ru-RU"/>
        </a:p>
      </dgm:t>
    </dgm:pt>
    <dgm:pt modelId="{4203E292-1EF2-4649-854E-10C4307BD0B2}" type="pres">
      <dgm:prSet presAssocID="{9D1FF864-5FB6-4F30-B13D-3B02702342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0F3BAC-B69C-48BF-89CE-B93279DDB2F0}" type="pres">
      <dgm:prSet presAssocID="{4114BD3A-2329-41E1-A636-89D105F50AB8}" presName="node" presStyleLbl="node1" presStyleIdx="0" presStyleCnt="5" custScaleX="55578" custScaleY="52886" custLinFactNeighborX="4443" custLinFactNeighborY="-355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21B840-9944-4199-ACCF-44F25A66A812}" type="pres">
      <dgm:prSet presAssocID="{4E8ACD66-A492-4287-BC32-48E5DFABE2C7}" presName="sibTrans" presStyleCnt="0"/>
      <dgm:spPr/>
    </dgm:pt>
    <dgm:pt modelId="{35BBEF36-81F7-4E3A-937D-6B161C43612F}" type="pres">
      <dgm:prSet presAssocID="{2FCBD16B-81C2-4828-8A58-5F0351B2C118}" presName="node" presStyleLbl="node1" presStyleIdx="1" presStyleCnt="5" custScaleX="57970" custScaleY="50880" custLinFactNeighborX="539" custLinFactNeighborY="-3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9C64D-70EF-40EE-9779-A79ABC5E291B}" type="pres">
      <dgm:prSet presAssocID="{0ECB17DE-0121-41A0-BC71-11F2C9CD1764}" presName="sibTrans" presStyleCnt="0"/>
      <dgm:spPr/>
    </dgm:pt>
    <dgm:pt modelId="{7B07566B-B871-464D-9998-3B1EAD9824A1}" type="pres">
      <dgm:prSet presAssocID="{89C49677-BF3B-4750-8A52-FFE15EA5253F}" presName="node" presStyleLbl="node1" presStyleIdx="2" presStyleCnt="5" custScaleX="66514" custScaleY="67731" custLinFactNeighborX="-3901" custLinFactNeighborY="13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65E7C9-A997-4349-81C7-E0B4EC98BF8C}" type="pres">
      <dgm:prSet presAssocID="{B616C504-2373-4256-887D-972B82EBDA9D}" presName="sibTrans" presStyleCnt="0"/>
      <dgm:spPr/>
    </dgm:pt>
    <dgm:pt modelId="{B053A572-95C1-48CD-B35F-82F061111968}" type="pres">
      <dgm:prSet presAssocID="{DF34F901-BECD-4057-A6AE-E3F444CD5C77}" presName="node" presStyleLbl="node1" presStyleIdx="3" presStyleCnt="5" custLinFactNeighborX="-9191" custLinFactNeighborY="-86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CF77D9-29C9-46F1-BA60-649DB044B632}" type="pres">
      <dgm:prSet presAssocID="{741E7BC0-59FC-4D28-A47D-C7768A6D377D}" presName="sibTrans" presStyleCnt="0"/>
      <dgm:spPr/>
    </dgm:pt>
    <dgm:pt modelId="{0280E332-0839-4D53-B04D-4160B161B361}" type="pres">
      <dgm:prSet presAssocID="{BC30FC9C-690C-4BEC-A559-92174A60D09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B989B0-CA0C-4F13-B8FA-8B1FA8D09CF4}" type="presOf" srcId="{89C49677-BF3B-4750-8A52-FFE15EA5253F}" destId="{7B07566B-B871-464D-9998-3B1EAD9824A1}" srcOrd="0" destOrd="0" presId="urn:microsoft.com/office/officeart/2005/8/layout/default"/>
    <dgm:cxn modelId="{B83D1048-3B2B-48B3-8FEC-21DEE253EAE2}" type="presOf" srcId="{BC30FC9C-690C-4BEC-A559-92174A60D099}" destId="{0280E332-0839-4D53-B04D-4160B161B361}" srcOrd="0" destOrd="0" presId="urn:microsoft.com/office/officeart/2005/8/layout/default"/>
    <dgm:cxn modelId="{86C0CD72-99EE-46B2-AC1E-5E2A5054A8C2}" srcId="{9D1FF864-5FB6-4F30-B13D-3B0270234260}" destId="{BC30FC9C-690C-4BEC-A559-92174A60D099}" srcOrd="4" destOrd="0" parTransId="{743951C0-CE3B-4FD0-AC27-36DDC5755C24}" sibTransId="{BC49D3D2-8ECE-4A20-9EFF-EC04DECA28F6}"/>
    <dgm:cxn modelId="{FA6AC85F-D584-4BD6-9E29-F0D83F6F8985}" srcId="{9D1FF864-5FB6-4F30-B13D-3B0270234260}" destId="{DF34F901-BECD-4057-A6AE-E3F444CD5C77}" srcOrd="3" destOrd="0" parTransId="{ACB54863-791F-4BF0-A3F5-4261D46DD13E}" sibTransId="{741E7BC0-59FC-4D28-A47D-C7768A6D377D}"/>
    <dgm:cxn modelId="{97074000-78B8-44BC-A5EA-BBCFE82408E0}" type="presOf" srcId="{2FCBD16B-81C2-4828-8A58-5F0351B2C118}" destId="{35BBEF36-81F7-4E3A-937D-6B161C43612F}" srcOrd="0" destOrd="0" presId="urn:microsoft.com/office/officeart/2005/8/layout/default"/>
    <dgm:cxn modelId="{D969A7FA-E173-4DCD-BD22-BA93CD570980}" type="presOf" srcId="{9D1FF864-5FB6-4F30-B13D-3B0270234260}" destId="{4203E292-1EF2-4649-854E-10C4307BD0B2}" srcOrd="0" destOrd="0" presId="urn:microsoft.com/office/officeart/2005/8/layout/default"/>
    <dgm:cxn modelId="{87287DFF-7AAF-4C36-A083-87009BAC563B}" srcId="{9D1FF864-5FB6-4F30-B13D-3B0270234260}" destId="{2FCBD16B-81C2-4828-8A58-5F0351B2C118}" srcOrd="1" destOrd="0" parTransId="{1971B66E-3CF8-40EF-909C-CE4FEA693D86}" sibTransId="{0ECB17DE-0121-41A0-BC71-11F2C9CD1764}"/>
    <dgm:cxn modelId="{29044B19-883A-4503-8670-3685D569AE92}" srcId="{9D1FF864-5FB6-4F30-B13D-3B0270234260}" destId="{89C49677-BF3B-4750-8A52-FFE15EA5253F}" srcOrd="2" destOrd="0" parTransId="{EB4C9E20-B30B-451F-B3A7-7701EB726728}" sibTransId="{B616C504-2373-4256-887D-972B82EBDA9D}"/>
    <dgm:cxn modelId="{0C083FED-110A-4E82-99EE-B831D3720078}" type="presOf" srcId="{DF34F901-BECD-4057-A6AE-E3F444CD5C77}" destId="{B053A572-95C1-48CD-B35F-82F061111968}" srcOrd="0" destOrd="0" presId="urn:microsoft.com/office/officeart/2005/8/layout/default"/>
    <dgm:cxn modelId="{761340C3-4536-40AD-A167-097147FCBBB1}" srcId="{9D1FF864-5FB6-4F30-B13D-3B0270234260}" destId="{4114BD3A-2329-41E1-A636-89D105F50AB8}" srcOrd="0" destOrd="0" parTransId="{BE93092E-6651-402B-A936-206D3B00C463}" sibTransId="{4E8ACD66-A492-4287-BC32-48E5DFABE2C7}"/>
    <dgm:cxn modelId="{B809AA1D-0355-4946-84E1-EBE18A96258B}" type="presOf" srcId="{4114BD3A-2329-41E1-A636-89D105F50AB8}" destId="{8E0F3BAC-B69C-48BF-89CE-B93279DDB2F0}" srcOrd="0" destOrd="0" presId="urn:microsoft.com/office/officeart/2005/8/layout/default"/>
    <dgm:cxn modelId="{728FA44D-F84C-4BA0-A607-7B47A05BC248}" type="presParOf" srcId="{4203E292-1EF2-4649-854E-10C4307BD0B2}" destId="{8E0F3BAC-B69C-48BF-89CE-B93279DDB2F0}" srcOrd="0" destOrd="0" presId="urn:microsoft.com/office/officeart/2005/8/layout/default"/>
    <dgm:cxn modelId="{5BC83966-10C7-4BCD-A43E-922B927F3F9E}" type="presParOf" srcId="{4203E292-1EF2-4649-854E-10C4307BD0B2}" destId="{AC21B840-9944-4199-ACCF-44F25A66A812}" srcOrd="1" destOrd="0" presId="urn:microsoft.com/office/officeart/2005/8/layout/default"/>
    <dgm:cxn modelId="{9D46EAB9-25CD-41A5-86D6-6E1675CBD957}" type="presParOf" srcId="{4203E292-1EF2-4649-854E-10C4307BD0B2}" destId="{35BBEF36-81F7-4E3A-937D-6B161C43612F}" srcOrd="2" destOrd="0" presId="urn:microsoft.com/office/officeart/2005/8/layout/default"/>
    <dgm:cxn modelId="{BA570E2E-A8AF-4C7A-B9EA-291D331AF4AE}" type="presParOf" srcId="{4203E292-1EF2-4649-854E-10C4307BD0B2}" destId="{C689C64D-70EF-40EE-9779-A79ABC5E291B}" srcOrd="3" destOrd="0" presId="urn:microsoft.com/office/officeart/2005/8/layout/default"/>
    <dgm:cxn modelId="{AA670B8D-7666-4900-BF6A-CEE2AF233502}" type="presParOf" srcId="{4203E292-1EF2-4649-854E-10C4307BD0B2}" destId="{7B07566B-B871-464D-9998-3B1EAD9824A1}" srcOrd="4" destOrd="0" presId="urn:microsoft.com/office/officeart/2005/8/layout/default"/>
    <dgm:cxn modelId="{00851760-CA3E-4AA6-8397-0147CC611DC8}" type="presParOf" srcId="{4203E292-1EF2-4649-854E-10C4307BD0B2}" destId="{A665E7C9-A997-4349-81C7-E0B4EC98BF8C}" srcOrd="5" destOrd="0" presId="urn:microsoft.com/office/officeart/2005/8/layout/default"/>
    <dgm:cxn modelId="{459158D4-0AF2-4DA2-97C6-2DB6A2704E71}" type="presParOf" srcId="{4203E292-1EF2-4649-854E-10C4307BD0B2}" destId="{B053A572-95C1-48CD-B35F-82F061111968}" srcOrd="6" destOrd="0" presId="urn:microsoft.com/office/officeart/2005/8/layout/default"/>
    <dgm:cxn modelId="{15F5DDA8-F55C-4F48-9081-BCC35E0954D7}" type="presParOf" srcId="{4203E292-1EF2-4649-854E-10C4307BD0B2}" destId="{36CF77D9-29C9-46F1-BA60-649DB044B632}" srcOrd="7" destOrd="0" presId="urn:microsoft.com/office/officeart/2005/8/layout/default"/>
    <dgm:cxn modelId="{9E449BD0-BF9E-4792-A811-0552A9743810}" type="presParOf" srcId="{4203E292-1EF2-4649-854E-10C4307BD0B2}" destId="{0280E332-0839-4D53-B04D-4160B161B36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0F3BAC-B69C-48BF-89CE-B93279DDB2F0}">
      <dsp:nvSpPr>
        <dsp:cNvPr id="0" name=""/>
        <dsp:cNvSpPr/>
      </dsp:nvSpPr>
      <dsp:spPr>
        <a:xfrm>
          <a:off x="369757" y="0"/>
          <a:ext cx="2177490" cy="12432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Блок, модуль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питания</a:t>
          </a:r>
          <a:endParaRPr lang="ru-RU" sz="2700" kern="1200" dirty="0"/>
        </a:p>
      </dsp:txBody>
      <dsp:txXfrm>
        <a:off x="369757" y="0"/>
        <a:ext cx="2177490" cy="1243212"/>
      </dsp:txXfrm>
    </dsp:sp>
    <dsp:sp modelId="{35BBEF36-81F7-4E3A-937D-6B161C43612F}">
      <dsp:nvSpPr>
        <dsp:cNvPr id="0" name=""/>
        <dsp:cNvSpPr/>
      </dsp:nvSpPr>
      <dsp:spPr>
        <a:xfrm>
          <a:off x="2786083" y="285742"/>
          <a:ext cx="2271206" cy="119605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Процессор</a:t>
          </a:r>
          <a:endParaRPr lang="ru-RU" sz="2700" kern="1200" dirty="0"/>
        </a:p>
      </dsp:txBody>
      <dsp:txXfrm>
        <a:off x="2786083" y="285742"/>
        <a:ext cx="2271206" cy="1196056"/>
      </dsp:txXfrm>
    </dsp:sp>
    <dsp:sp modelId="{7B07566B-B871-464D-9998-3B1EAD9824A1}">
      <dsp:nvSpPr>
        <dsp:cNvPr id="0" name=""/>
        <dsp:cNvSpPr/>
      </dsp:nvSpPr>
      <dsp:spPr>
        <a:xfrm>
          <a:off x="5275125" y="126186"/>
          <a:ext cx="2605952" cy="159217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Память</a:t>
          </a:r>
          <a:endParaRPr lang="ru-RU" sz="2700" kern="1200" dirty="0"/>
        </a:p>
      </dsp:txBody>
      <dsp:txXfrm>
        <a:off x="5275125" y="126186"/>
        <a:ext cx="2605952" cy="1592179"/>
      </dsp:txXfrm>
    </dsp:sp>
    <dsp:sp modelId="{B053A572-95C1-48CD-B35F-82F061111968}">
      <dsp:nvSpPr>
        <dsp:cNvPr id="0" name=""/>
        <dsp:cNvSpPr/>
      </dsp:nvSpPr>
      <dsp:spPr>
        <a:xfrm>
          <a:off x="0" y="1876892"/>
          <a:ext cx="3917900" cy="23507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Подсистема ввода-вывода</a:t>
          </a:r>
          <a:endParaRPr lang="ru-RU" sz="2700" kern="1200" dirty="0"/>
        </a:p>
      </dsp:txBody>
      <dsp:txXfrm>
        <a:off x="0" y="1876892"/>
        <a:ext cx="3917900" cy="2350740"/>
      </dsp:txXfrm>
    </dsp:sp>
    <dsp:sp modelId="{0280E332-0839-4D53-B04D-4160B161B361}">
      <dsp:nvSpPr>
        <dsp:cNvPr id="0" name=""/>
        <dsp:cNvSpPr/>
      </dsp:nvSpPr>
      <dsp:spPr>
        <a:xfrm>
          <a:off x="4310695" y="2079596"/>
          <a:ext cx="3917900" cy="235074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Сети и комплексы</a:t>
          </a:r>
          <a:endParaRPr lang="ru-RU" sz="2700" kern="1200" dirty="0"/>
        </a:p>
      </dsp:txBody>
      <dsp:txXfrm>
        <a:off x="4310695" y="2079596"/>
        <a:ext cx="3917900" cy="2350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7A65F8-714C-4249-9FC2-B953C6D99878}" type="datetimeFigureOut">
              <a:rPr lang="ru-RU" smtClean="0"/>
              <a:pPr/>
              <a:t>30.08.2011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C9AA5-38AD-4C6A-B4B1-51848BBE1C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2C8C7-D8F7-4AFE-AEB8-3DB197AD6758}" type="datetimeFigureOut">
              <a:rPr lang="ru-RU" smtClean="0"/>
              <a:pPr/>
              <a:t>30.08.2011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7C148-4D68-4100-A7EB-0A180DC56F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7C148-4D68-4100-A7EB-0A180DC56F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7C148-4D68-4100-A7EB-0A180DC56F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7C148-4D68-4100-A7EB-0A180DC56F7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7C148-4D68-4100-A7EB-0A180DC56F7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7C148-4D68-4100-A7EB-0A180DC56F7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7C148-4D68-4100-A7EB-0A180DC56F7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7C148-4D68-4100-A7EB-0A180DC56F7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7C148-4D68-4100-A7EB-0A180DC56F7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1FB5-5186-4F02-826E-4A73A604572D}" type="datetime1">
              <a:rPr lang="ru-RU" smtClean="0"/>
              <a:pPr/>
              <a:t>30.08.2011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67E1-9161-4D98-98A4-BCF973CEBA0E}" type="datetime1">
              <a:rPr lang="ru-RU" smtClean="0"/>
              <a:pPr/>
              <a:t>30.08.2011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4A5F9-C3B9-4F62-B39E-FF8E9C278150}" type="datetime1">
              <a:rPr lang="ru-RU" smtClean="0"/>
              <a:pPr/>
              <a:t>30.08.2011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55D0F-2701-4150-8F95-6C0F0C49CC23}" type="datetime1">
              <a:rPr lang="ru-RU" smtClean="0"/>
              <a:pPr/>
              <a:t>30.08.2011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C8E5-ECF0-4593-96FB-B530FF474A7C}" type="datetime1">
              <a:rPr lang="ru-RU" smtClean="0"/>
              <a:pPr/>
              <a:t>30.08.2011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A3A8F-6BE5-4FD2-A170-50E453E52C49}" type="datetime1">
              <a:rPr lang="ru-RU" smtClean="0"/>
              <a:pPr/>
              <a:t>30.08.2011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178C-798D-4E03-8C71-F6E1DA14ABCA}" type="datetime1">
              <a:rPr lang="ru-RU" smtClean="0"/>
              <a:pPr/>
              <a:t>30.08.2011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FCF4-5445-4CCE-BFC6-1DCE750F95C3}" type="datetime1">
              <a:rPr lang="ru-RU" smtClean="0"/>
              <a:pPr/>
              <a:t>30.08.2011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E8C9F-1498-4F20-9F18-05E8D7386FB6}" type="datetime1">
              <a:rPr lang="ru-RU" smtClean="0"/>
              <a:pPr/>
              <a:t>30.08.2011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10F03-3889-4472-9985-253291652A2E}" type="datetime1">
              <a:rPr lang="ru-RU" smtClean="0"/>
              <a:pPr/>
              <a:t>30.08.2011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4FBD6-AF7F-47C7-BAA0-23CA1F513F96}" type="datetime1">
              <a:rPr lang="ru-RU" smtClean="0"/>
              <a:pPr/>
              <a:t>30.08.2011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tx2">
                <a:lumMod val="40000"/>
                <a:lumOff val="60000"/>
                <a:alpha val="34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0A3B4-3E9F-4195-AFBA-2054A119B0FC}" type="datetime1">
              <a:rPr lang="ru-RU" smtClean="0"/>
              <a:pPr/>
              <a:t>30.08.2011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____Microsoft_Office_Word_97_-_20031.doc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715436" cy="5643602"/>
          </a:xfrm>
        </p:spPr>
        <p:txBody>
          <a:bodyPr>
            <a:normAutofit fontScale="90000"/>
          </a:bodyPr>
          <a:lstStyle/>
          <a:p>
            <a:pPr algn="l"/>
            <a:r>
              <a:rPr lang="ru-RU" sz="5400" dirty="0" smtClean="0"/>
              <a:t>       </a:t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    </a:t>
            </a:r>
            <a:br>
              <a:rPr lang="ru-RU" sz="5400" dirty="0" smtClean="0"/>
            </a:br>
            <a:r>
              <a:rPr lang="ru-RU" sz="5400" dirty="0" smtClean="0"/>
              <a:t>             История предмета</a:t>
            </a:r>
            <a:br>
              <a:rPr lang="ru-RU" sz="5400" dirty="0" smtClean="0"/>
            </a:br>
            <a:r>
              <a:rPr lang="en-US" sz="2200" dirty="0" smtClean="0"/>
              <a:t>http://ru.wikipedia.org/wiki/</a:t>
            </a:r>
            <a:r>
              <a:rPr lang="ru-RU" sz="2200" dirty="0" err="1" smtClean="0"/>
              <a:t>История_персональных_компьютеров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3100" b="1" dirty="0" smtClean="0"/>
              <a:t>1812 год.</a:t>
            </a:r>
            <a:r>
              <a:rPr lang="ru-RU" sz="3100" dirty="0" smtClean="0"/>
              <a:t>- </a:t>
            </a:r>
            <a:r>
              <a:rPr lang="ru-RU" sz="3100" dirty="0" err="1" smtClean="0"/>
              <a:t>Чарьлз</a:t>
            </a:r>
            <a:r>
              <a:rPr lang="ru-RU" sz="3100" dirty="0" smtClean="0"/>
              <a:t> </a:t>
            </a:r>
            <a:r>
              <a:rPr lang="ru-RU" sz="3100" dirty="0" err="1" smtClean="0"/>
              <a:t>Бебидж</a:t>
            </a:r>
            <a:r>
              <a:rPr lang="ru-RU" sz="3100" dirty="0" smtClean="0"/>
              <a:t> механическо-вычислительную машину, использовав в основе зубчатый механизм.</a:t>
            </a:r>
            <a:br>
              <a:rPr lang="ru-RU" sz="3100" dirty="0" smtClean="0"/>
            </a:br>
            <a:r>
              <a:rPr lang="ru-RU" sz="3100" b="1" dirty="0" smtClean="0"/>
              <a:t>1946 год – </a:t>
            </a:r>
            <a:r>
              <a:rPr lang="ru-RU" sz="3100" dirty="0" smtClean="0"/>
              <a:t>создана первая электронно-вычислительная машина (ЭВМ) «ЭНИАК» (США).</a:t>
            </a:r>
            <a:br>
              <a:rPr lang="ru-RU" sz="3100" dirty="0" smtClean="0"/>
            </a:br>
            <a:r>
              <a:rPr lang="ru-RU" sz="3100" b="1" dirty="0" smtClean="0"/>
              <a:t>1952 год – </a:t>
            </a:r>
            <a:r>
              <a:rPr lang="ru-RU" sz="3100" dirty="0" smtClean="0"/>
              <a:t>создана первая в СССР ЭВМ «Урал-1»,  элементной базой которой послужили электронные лампы.</a:t>
            </a:r>
            <a:br>
              <a:rPr lang="ru-RU" sz="3100" dirty="0" smtClean="0"/>
            </a:br>
            <a:r>
              <a:rPr lang="ru-RU" sz="3100" b="1" dirty="0" smtClean="0"/>
              <a:t>1981 год -  </a:t>
            </a:r>
            <a:r>
              <a:rPr lang="ru-RU" sz="3100" dirty="0" smtClean="0"/>
              <a:t>новый компьютер под названием IBM PC был официально представлен публике. Компьютер IBM PC стал стандартом персонального компьютера.</a:t>
            </a:r>
            <a:br>
              <a:rPr lang="ru-RU" sz="31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</a:t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43702" y="6143644"/>
            <a:ext cx="2133600" cy="365125"/>
          </a:xfrm>
        </p:spPr>
        <p:txBody>
          <a:bodyPr/>
          <a:lstStyle/>
          <a:p>
            <a:fld id="{C75B75C2-24F8-495E-9D98-671165014765}" type="slidenum">
              <a:rPr lang="ru-RU" sz="2000" smtClean="0"/>
              <a:pPr/>
              <a:t>1</a:t>
            </a:fld>
            <a:endParaRPr lang="ru-RU" sz="200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00100" y="5643578"/>
            <a:ext cx="6591336" cy="792145"/>
          </a:xfrm>
        </p:spPr>
        <p:txBody>
          <a:bodyPr/>
          <a:lstStyle/>
          <a:p>
            <a:r>
              <a:rPr lang="ru-RU" sz="2800" dirty="0" smtClean="0"/>
              <a:t>Системотехника ЭВС, комплексы и сети</a:t>
            </a:r>
            <a:endParaRPr lang="ru-RU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715436" cy="5643602"/>
          </a:xfrm>
        </p:spPr>
        <p:txBody>
          <a:bodyPr>
            <a:normAutofit fontScale="90000"/>
          </a:bodyPr>
          <a:lstStyle/>
          <a:p>
            <a:r>
              <a:rPr lang="ru-RU" sz="5400" dirty="0" smtClean="0"/>
              <a:t>       </a:t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Базовая система ввода-вывода </a:t>
            </a:r>
            <a:r>
              <a:rPr lang="ru-RU" sz="3600" dirty="0" smtClean="0"/>
              <a:t>/</a:t>
            </a:r>
            <a:r>
              <a:rPr lang="en-US" sz="3600" dirty="0" smtClean="0"/>
              <a:t>BIOS</a:t>
            </a:r>
            <a:r>
              <a:rPr lang="ru-RU" sz="3600" dirty="0" smtClean="0"/>
              <a:t>/ 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Микропроцессор</a:t>
            </a:r>
            <a:br>
              <a:rPr lang="ru-RU" sz="5400" dirty="0" smtClean="0"/>
            </a:br>
            <a:r>
              <a:rPr lang="ru-RU" sz="5400" dirty="0" smtClean="0"/>
              <a:t>шина </a:t>
            </a:r>
            <a:r>
              <a:rPr lang="en-US" sz="5400" dirty="0" smtClean="0"/>
              <a:t>ISA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</a:t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43702" y="6143644"/>
            <a:ext cx="2133600" cy="365125"/>
          </a:xfrm>
        </p:spPr>
        <p:txBody>
          <a:bodyPr/>
          <a:lstStyle/>
          <a:p>
            <a:fld id="{C75B75C2-24F8-495E-9D98-671165014765}" type="slidenum">
              <a:rPr lang="ru-RU" sz="2000" smtClean="0"/>
              <a:pPr/>
              <a:t>10</a:t>
            </a:fld>
            <a:endParaRPr lang="ru-RU" sz="200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00100" y="5643578"/>
            <a:ext cx="6591336" cy="792145"/>
          </a:xfrm>
        </p:spPr>
        <p:txBody>
          <a:bodyPr/>
          <a:lstStyle/>
          <a:p>
            <a:r>
              <a:rPr lang="ru-RU" sz="2800" dirty="0" smtClean="0"/>
              <a:t>Системотехника ЭВС, комплексы и сети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858280" cy="5643602"/>
          </a:xfrm>
        </p:spPr>
        <p:txBody>
          <a:bodyPr>
            <a:normAutofit fontScale="90000"/>
          </a:bodyPr>
          <a:lstStyle/>
          <a:p>
            <a:pPr algn="l"/>
            <a:r>
              <a:rPr lang="ru-RU" sz="5400" dirty="0" smtClean="0"/>
              <a:t>       </a:t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    </a:t>
            </a:r>
            <a:br>
              <a:rPr lang="ru-RU" sz="5400" dirty="0" smtClean="0"/>
            </a:br>
            <a:r>
              <a:rPr lang="ru-RU" sz="5400" dirty="0" smtClean="0"/>
              <a:t>             </a:t>
            </a:r>
            <a:br>
              <a:rPr lang="ru-RU" sz="5400" dirty="0" smtClean="0"/>
            </a:br>
            <a:r>
              <a:rPr lang="ru-RU" sz="5400" dirty="0" smtClean="0"/>
              <a:t>              Поколения ЭВМ</a:t>
            </a:r>
            <a:br>
              <a:rPr lang="ru-RU" sz="5400" dirty="0" smtClean="0"/>
            </a:br>
            <a:r>
              <a:rPr lang="ru-RU" sz="2200" dirty="0" smtClean="0"/>
              <a:t>Первые ЭВМ  содержали несколько десятков тысяч   ламп  и   проделывали      5-10 тысяч  операций в секунду. Эти ЭВМ принято относить к </a:t>
            </a:r>
            <a:r>
              <a:rPr lang="ru-RU" sz="2200" b="1" i="1" dirty="0" smtClean="0"/>
              <a:t>ЭВМ первого поколения</a:t>
            </a:r>
            <a:r>
              <a:rPr lang="ru-RU" sz="2200" dirty="0" smtClean="0"/>
              <a:t>. </a:t>
            </a:r>
            <a:br>
              <a:rPr lang="ru-RU" sz="2200" dirty="0" smtClean="0"/>
            </a:br>
            <a:r>
              <a:rPr lang="en-US" sz="2200" b="1" dirty="0" smtClean="0"/>
              <a:t>II</a:t>
            </a:r>
            <a:r>
              <a:rPr lang="ru-RU" sz="2200" b="1" dirty="0" smtClean="0"/>
              <a:t>-поколение </a:t>
            </a:r>
            <a:r>
              <a:rPr lang="ru-RU" sz="2200" dirty="0" smtClean="0"/>
              <a:t>– элементная база - полупроводниковые приборы. Одна из мощнейших машин этого класса - "БЭСМ-6" создана   в  СССР   в  1967  году . Она  совершала  около 1 мл. операций в секунду, </a:t>
            </a:r>
            <a:r>
              <a:rPr lang="ru-RU" sz="2200" i="1" dirty="0" smtClean="0"/>
              <a:t>содержала 60 тысяч биполярных транзисторов и 200 тысяч диодов.</a:t>
            </a:r>
            <a:r>
              <a:rPr lang="ru-RU" sz="2200" dirty="0" smtClean="0"/>
              <a:t> Значительно повысилась </a:t>
            </a:r>
            <a:r>
              <a:rPr lang="ru-RU" sz="2200" b="1" dirty="0" smtClean="0"/>
              <a:t>надежность</a:t>
            </a:r>
            <a:r>
              <a:rPr lang="ru-RU" sz="2200" dirty="0" smtClean="0"/>
              <a:t>, уменьшились </a:t>
            </a:r>
            <a:r>
              <a:rPr lang="ru-RU" sz="2200" b="1" dirty="0" smtClean="0"/>
              <a:t>размеры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r>
              <a:rPr lang="en-US" sz="2000" b="1" dirty="0" smtClean="0"/>
              <a:t>III</a:t>
            </a:r>
            <a:r>
              <a:rPr lang="ru-RU" sz="2000" b="1" dirty="0" smtClean="0"/>
              <a:t>-поколение </a:t>
            </a:r>
            <a:r>
              <a:rPr lang="ru-RU" sz="2000" dirty="0" smtClean="0"/>
              <a:t>– ЭВМ были реализованы на интегральных схемах различной степени интеграции (МИС, СИС, СБИС).</a:t>
            </a:r>
            <a:br>
              <a:rPr lang="ru-RU" sz="2000" dirty="0" smtClean="0"/>
            </a:br>
            <a:r>
              <a:rPr lang="en-US" sz="2000" b="1" dirty="0" smtClean="0"/>
              <a:t>IV</a:t>
            </a:r>
            <a:r>
              <a:rPr lang="ru-RU" sz="2000" b="1" dirty="0" smtClean="0"/>
              <a:t>- поколение </a:t>
            </a:r>
            <a:r>
              <a:rPr lang="ru-RU" sz="2000" dirty="0" smtClean="0"/>
              <a:t>– ЭВМ проектировались в расчете на эффективное использование современных высокоуровневых языков и упрощение процесса программирования для конечного пользователя. Многопроцессорные и многомашинные комплексы. Быстродействие десятки миллионов операций в секунду, емкость оперативной памяти 1-512 Мбайт.</a:t>
            </a:r>
            <a:br>
              <a:rPr lang="ru-RU" sz="2000" dirty="0" smtClean="0"/>
            </a:br>
            <a:r>
              <a:rPr lang="en-US" sz="2000" b="1" dirty="0" smtClean="0"/>
              <a:t>V</a:t>
            </a:r>
            <a:r>
              <a:rPr lang="ru-RU" sz="2000" b="1" dirty="0" smtClean="0"/>
              <a:t> – поколение</a:t>
            </a:r>
            <a:r>
              <a:rPr lang="ru-RU" sz="2000" dirty="0" smtClean="0"/>
              <a:t> – ЭВМ класса суперкомпьютер с   параллельной обработкой данных и переходом к обработке знаний.</a:t>
            </a:r>
            <a:br>
              <a:rPr lang="ru-RU" sz="20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</a:t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43702" y="6143644"/>
            <a:ext cx="2133600" cy="365125"/>
          </a:xfrm>
        </p:spPr>
        <p:txBody>
          <a:bodyPr/>
          <a:lstStyle/>
          <a:p>
            <a:fld id="{C75B75C2-24F8-495E-9D98-671165014765}" type="slidenum">
              <a:rPr lang="ru-RU" sz="2000" smtClean="0"/>
              <a:pPr/>
              <a:t>2</a:t>
            </a:fld>
            <a:endParaRPr lang="ru-RU" sz="200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00100" y="5643578"/>
            <a:ext cx="6591336" cy="792145"/>
          </a:xfrm>
        </p:spPr>
        <p:txBody>
          <a:bodyPr/>
          <a:lstStyle/>
          <a:p>
            <a:r>
              <a:rPr lang="ru-RU" sz="2800" dirty="0" smtClean="0"/>
              <a:t>Системотехника ЭВС, комплексы и сети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858280" cy="5643602"/>
          </a:xfrm>
        </p:spPr>
        <p:txBody>
          <a:bodyPr>
            <a:normAutofit fontScale="90000"/>
          </a:bodyPr>
          <a:lstStyle/>
          <a:p>
            <a:pPr algn="l"/>
            <a:r>
              <a:rPr lang="ru-RU" sz="5400" dirty="0" smtClean="0"/>
              <a:t>       </a:t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    </a:t>
            </a:r>
            <a:br>
              <a:rPr lang="ru-RU" sz="5400" dirty="0" smtClean="0"/>
            </a:br>
            <a:r>
              <a:rPr lang="ru-RU" sz="5400" dirty="0" smtClean="0"/>
              <a:t>             </a:t>
            </a:r>
            <a:br>
              <a:rPr lang="ru-RU" sz="5400" dirty="0" smtClean="0"/>
            </a:br>
            <a:r>
              <a:rPr lang="ru-RU" sz="5400" dirty="0" smtClean="0"/>
              <a:t>             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</a:t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43702" y="6143644"/>
            <a:ext cx="2133600" cy="365125"/>
          </a:xfrm>
        </p:spPr>
        <p:txBody>
          <a:bodyPr/>
          <a:lstStyle/>
          <a:p>
            <a:fld id="{C75B75C2-24F8-495E-9D98-671165014765}" type="slidenum">
              <a:rPr lang="ru-RU" sz="2000" smtClean="0"/>
              <a:pPr/>
              <a:t>3</a:t>
            </a:fld>
            <a:endParaRPr lang="ru-RU" sz="200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00100" y="5643578"/>
            <a:ext cx="6591336" cy="792145"/>
          </a:xfrm>
        </p:spPr>
        <p:txBody>
          <a:bodyPr/>
          <a:lstStyle/>
          <a:p>
            <a:r>
              <a:rPr lang="ru-RU" sz="2800" dirty="0" smtClean="0"/>
              <a:t>Системотехника ЭВС, комплексы и сети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928662" y="285728"/>
          <a:ext cx="7493000" cy="5799136"/>
        </p:xfrm>
        <a:graphic>
          <a:graphicData uri="http://schemas.openxmlformats.org/presentationml/2006/ole">
            <p:oleObj spid="_x0000_s1026" name="Document" r:id="rId4" imgW="7493018" imgH="6013158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715436" cy="5643602"/>
          </a:xfrm>
        </p:spPr>
        <p:txBody>
          <a:bodyPr>
            <a:normAutofit fontScale="90000"/>
          </a:bodyPr>
          <a:lstStyle/>
          <a:p>
            <a:r>
              <a:rPr lang="ru-RU" sz="5400" dirty="0" smtClean="0"/>
              <a:t>       </a:t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    </a:t>
            </a:r>
            <a:br>
              <a:rPr lang="ru-RU" sz="5400" dirty="0" smtClean="0"/>
            </a:br>
            <a:r>
              <a:rPr lang="ru-RU" sz="6700" dirty="0" smtClean="0"/>
              <a:t>ПЕРСОНАЛЬНЫЕ ЭВМ 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Архитектура, основные принципы построения и функционирования</a:t>
            </a:r>
            <a:br>
              <a:rPr lang="ru-RU" sz="54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</a:t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43702" y="6143644"/>
            <a:ext cx="2133600" cy="365125"/>
          </a:xfrm>
        </p:spPr>
        <p:txBody>
          <a:bodyPr/>
          <a:lstStyle/>
          <a:p>
            <a:fld id="{C75B75C2-24F8-495E-9D98-671165014765}" type="slidenum">
              <a:rPr lang="ru-RU" sz="2000" smtClean="0"/>
              <a:pPr/>
              <a:t>4</a:t>
            </a:fld>
            <a:endParaRPr lang="ru-RU" sz="200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00100" y="5643578"/>
            <a:ext cx="6591336" cy="792145"/>
          </a:xfrm>
        </p:spPr>
        <p:txBody>
          <a:bodyPr/>
          <a:lstStyle/>
          <a:p>
            <a:r>
              <a:rPr lang="ru-RU" sz="2800" dirty="0" smtClean="0"/>
              <a:t>Системотехника ЭВС, комплексы и сети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Блок схема персональной ЭВМ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858280" cy="5643602"/>
          </a:xfrm>
        </p:spPr>
        <p:txBody>
          <a:bodyPr>
            <a:normAutofit fontScale="90000"/>
          </a:bodyPr>
          <a:lstStyle/>
          <a:p>
            <a:pPr algn="l"/>
            <a:r>
              <a:rPr lang="ru-RU" sz="5400" dirty="0" smtClean="0"/>
              <a:t>       </a:t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    </a:t>
            </a:r>
            <a:br>
              <a:rPr lang="ru-RU" sz="5400" dirty="0" smtClean="0"/>
            </a:br>
            <a:r>
              <a:rPr lang="ru-RU" sz="5400" dirty="0" smtClean="0"/>
              <a:t>             </a:t>
            </a:r>
            <a:br>
              <a:rPr lang="ru-RU" sz="5400" dirty="0" smtClean="0"/>
            </a:br>
            <a:r>
              <a:rPr lang="ru-RU" sz="5400" dirty="0" smtClean="0"/>
              <a:t> </a:t>
            </a:r>
            <a:r>
              <a:rPr lang="ru-RU" sz="4000" dirty="0" smtClean="0"/>
              <a:t>Через весь курс красной линией проходят следующие основные понятия: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/>
              <a:t>быстродействие</a:t>
            </a:r>
            <a:r>
              <a:rPr lang="ru-RU" sz="2200" dirty="0" smtClean="0"/>
              <a:t>  –   количество операций в секунду типа «регистр-регистр»;</a:t>
            </a:r>
            <a:br>
              <a:rPr lang="ru-RU" sz="2200" dirty="0" smtClean="0"/>
            </a:br>
            <a:r>
              <a:rPr lang="ru-RU" sz="2200" b="1" dirty="0" smtClean="0"/>
              <a:t>производительность </a:t>
            </a:r>
            <a:r>
              <a:rPr lang="ru-RU" sz="2200" dirty="0" smtClean="0"/>
              <a:t>– время выполнения машинной тестовой программы;</a:t>
            </a:r>
            <a:br>
              <a:rPr lang="ru-RU" sz="2200" dirty="0" smtClean="0"/>
            </a:br>
            <a:r>
              <a:rPr lang="ru-RU" sz="2200" b="1" dirty="0" smtClean="0"/>
              <a:t>скорость передачи данных </a:t>
            </a:r>
            <a:r>
              <a:rPr lang="ru-RU" sz="2200" dirty="0" smtClean="0"/>
              <a:t>– скорость, с которой передаются биты (количество бит (байт), передаваемых за секунду … ;</a:t>
            </a:r>
            <a:br>
              <a:rPr lang="ru-RU" sz="2200" dirty="0" smtClean="0"/>
            </a:br>
            <a:r>
              <a:rPr lang="ru-RU" sz="2200" b="1" dirty="0" smtClean="0"/>
              <a:t>степень интеграции </a:t>
            </a:r>
            <a:r>
              <a:rPr lang="ru-RU" sz="2200" dirty="0" smtClean="0"/>
              <a:t>-  количество  элементов (транзисторов, логических </a:t>
            </a:r>
            <a:r>
              <a:rPr lang="ru-RU" sz="2200" dirty="0" err="1" smtClean="0"/>
              <a:t>вентелей</a:t>
            </a:r>
            <a:r>
              <a:rPr lang="ru-RU" sz="2200" dirty="0" smtClean="0"/>
              <a:t> …) в кристалле ;</a:t>
            </a:r>
            <a:br>
              <a:rPr lang="ru-RU" sz="2200" dirty="0" smtClean="0"/>
            </a:br>
            <a:r>
              <a:rPr lang="ru-RU" sz="2200" b="1" dirty="0" smtClean="0"/>
              <a:t>интерфейс  (физический) –  </a:t>
            </a:r>
            <a:r>
              <a:rPr lang="ru-RU" sz="2200" dirty="0" smtClean="0"/>
              <a:t>устройство, преобразующее сигналы и передающее их от одного компонента оборудования к другому. Физический интерфейс определяется набором электрических связей и характеристиками сигналов.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протокол  (логический) -  </a:t>
            </a:r>
            <a:r>
              <a:rPr lang="ru-RU" sz="2200" dirty="0" smtClean="0"/>
              <a:t>принципы и последовательности обмена кодами        (данными, адресами, управляющими командами)</a:t>
            </a:r>
            <a:br>
              <a:rPr lang="ru-RU" sz="2200" dirty="0" smtClean="0"/>
            </a:br>
            <a:r>
              <a:rPr lang="ru-RU" sz="2200" b="1" dirty="0" smtClean="0"/>
              <a:t>временная диаграмма </a:t>
            </a:r>
            <a:r>
              <a:rPr lang="ru-RU" sz="2200" dirty="0" smtClean="0"/>
              <a:t>-  изображение изменения во времени входных и выходных сигналов исследуемого логического узла.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</a:t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43702" y="6143644"/>
            <a:ext cx="2133600" cy="365125"/>
          </a:xfrm>
        </p:spPr>
        <p:txBody>
          <a:bodyPr/>
          <a:lstStyle/>
          <a:p>
            <a:fld id="{C75B75C2-24F8-495E-9D98-671165014765}" type="slidenum">
              <a:rPr lang="ru-RU" sz="2000" smtClean="0"/>
              <a:pPr/>
              <a:t>6</a:t>
            </a:fld>
            <a:endParaRPr lang="ru-RU" sz="200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00100" y="5643578"/>
            <a:ext cx="6591336" cy="792145"/>
          </a:xfrm>
        </p:spPr>
        <p:txBody>
          <a:bodyPr/>
          <a:lstStyle/>
          <a:p>
            <a:r>
              <a:rPr lang="ru-RU" sz="2800" dirty="0" smtClean="0"/>
              <a:t>Системотехника ЭВС, комплексы и сети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858280" cy="5643602"/>
          </a:xfrm>
        </p:spPr>
        <p:txBody>
          <a:bodyPr>
            <a:normAutofit fontScale="90000"/>
          </a:bodyPr>
          <a:lstStyle/>
          <a:p>
            <a:r>
              <a:rPr lang="ru-RU" sz="5400" dirty="0" smtClean="0"/>
              <a:t>       </a:t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4800" b="1" dirty="0" smtClean="0"/>
              <a:t> </a:t>
            </a:r>
            <a:r>
              <a:rPr lang="ru-RU" sz="3100" b="1" dirty="0" smtClean="0"/>
              <a:t>Архитектура и структура ЭВМ и систем.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700" dirty="0" smtClean="0"/>
              <a:t>Архитектура определяет принципы действия, информационные связи и взаимодействие узлов компьютера: процессора, оперативного запоминающего устройства, внешних ЗУ, контроллеров и периферийных устройств.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700" dirty="0" smtClean="0"/>
              <a:t>Структура компьютера – это совокупность его функциональных элементов  </a:t>
            </a:r>
            <a:r>
              <a:rPr lang="ru-RU" sz="2700" i="1" dirty="0" smtClean="0"/>
              <a:t>(узлов, модулей)</a:t>
            </a:r>
            <a:r>
              <a:rPr lang="ru-RU" sz="2700" dirty="0" smtClean="0"/>
              <a:t> и связей между ними </a:t>
            </a:r>
            <a:r>
              <a:rPr lang="ru-RU" sz="2700" i="1" dirty="0" smtClean="0"/>
              <a:t>(логические связи и интерфейсы)</a:t>
            </a:r>
            <a:r>
              <a:rPr lang="ru-RU" sz="2700" dirty="0" smtClean="0"/>
              <a:t>.  Структура компьютера графически представляется в виде структурных схем, с помощью которых можно дать описание компьютера на любом уровне детализации.</a:t>
            </a:r>
            <a:br>
              <a:rPr lang="ru-RU" sz="27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    </a:t>
            </a:r>
            <a:br>
              <a:rPr lang="ru-RU" sz="5400" dirty="0" smtClean="0"/>
            </a:br>
            <a:r>
              <a:rPr lang="ru-RU" sz="5400" dirty="0" smtClean="0"/>
              <a:t>             </a:t>
            </a:r>
            <a:br>
              <a:rPr lang="ru-RU" sz="5400" dirty="0" smtClean="0"/>
            </a:br>
            <a:r>
              <a:rPr lang="ru-RU" sz="54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</a:t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43702" y="6143644"/>
            <a:ext cx="2133600" cy="365125"/>
          </a:xfrm>
        </p:spPr>
        <p:txBody>
          <a:bodyPr/>
          <a:lstStyle/>
          <a:p>
            <a:fld id="{C75B75C2-24F8-495E-9D98-671165014765}" type="slidenum">
              <a:rPr lang="ru-RU" sz="2000" smtClean="0"/>
              <a:pPr/>
              <a:t>7</a:t>
            </a:fld>
            <a:endParaRPr lang="ru-RU" sz="200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00100" y="5643578"/>
            <a:ext cx="6591336" cy="792145"/>
          </a:xfrm>
        </p:spPr>
        <p:txBody>
          <a:bodyPr/>
          <a:lstStyle/>
          <a:p>
            <a:r>
              <a:rPr lang="ru-RU" sz="2800" dirty="0" smtClean="0"/>
              <a:t>Системотехника ЭВС, комплексы и сети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Структурная</a:t>
            </a:r>
            <a:r>
              <a:rPr lang="en-US" dirty="0" smtClean="0"/>
              <a:t> (</a:t>
            </a:r>
            <a:r>
              <a:rPr lang="ru-RU" smtClean="0"/>
              <a:t>блок</a:t>
            </a:r>
            <a:r>
              <a:rPr lang="en-US" smtClean="0"/>
              <a:t>)</a:t>
            </a:r>
            <a:r>
              <a:rPr lang="ru-RU" dirty="0" smtClean="0"/>
              <a:t> схема ПК</a:t>
            </a:r>
            <a:r>
              <a:rPr lang="en-US" dirty="0" smtClean="0"/>
              <a:t>  </a:t>
            </a:r>
            <a:r>
              <a:rPr lang="ru-RU" dirty="0" smtClean="0"/>
              <a:t> </a:t>
            </a:r>
            <a:r>
              <a:rPr lang="en-US" dirty="0" smtClean="0"/>
              <a:t>IBM PC</a:t>
            </a:r>
            <a:endParaRPr lang="ru-RU" dirty="0"/>
          </a:p>
        </p:txBody>
      </p:sp>
      <p:pic>
        <p:nvPicPr>
          <p:cNvPr id="6" name="Содержимое 5" descr="image0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44" y="1000108"/>
            <a:ext cx="8786874" cy="5214974"/>
          </a:xfr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428860" y="6137293"/>
            <a:ext cx="5000660" cy="720707"/>
          </a:xfrm>
        </p:spPr>
        <p:txBody>
          <a:bodyPr/>
          <a:lstStyle/>
          <a:p>
            <a:r>
              <a:rPr lang="ru-RU" sz="2000" dirty="0" smtClean="0"/>
              <a:t>Системотехника ЭВС, комплексы и сети</a:t>
            </a:r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858280" cy="5643602"/>
          </a:xfrm>
        </p:spPr>
        <p:txBody>
          <a:bodyPr>
            <a:normAutofit fontScale="90000"/>
          </a:bodyPr>
          <a:lstStyle/>
          <a:p>
            <a:r>
              <a:rPr lang="ru-RU" sz="5400" dirty="0" smtClean="0"/>
              <a:t>       </a:t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4800" b="1" dirty="0" smtClean="0"/>
              <a:t>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	</a:t>
            </a:r>
            <a:br>
              <a:rPr lang="ru-RU" sz="1600" dirty="0" smtClean="0"/>
            </a:br>
            <a:r>
              <a:rPr lang="ru-RU" sz="3100" dirty="0" smtClean="0"/>
              <a:t>Физическая среда ПК</a:t>
            </a:r>
            <a:br>
              <a:rPr lang="ru-RU" sz="3100" dirty="0" smtClean="0"/>
            </a:br>
            <a:r>
              <a:rPr lang="ru-RU" sz="2700" b="1" dirty="0" smtClean="0"/>
              <a:t>Базовая среда компьютера </a:t>
            </a:r>
            <a:r>
              <a:rPr lang="ru-RU" sz="2700" dirty="0" smtClean="0"/>
              <a:t>– блок питания, микропроцессор, арифметический сопроцессор, </a:t>
            </a:r>
            <a:r>
              <a:rPr lang="ru-RU" sz="2700" dirty="0" err="1" smtClean="0"/>
              <a:t>озу</a:t>
            </a:r>
            <a:r>
              <a:rPr lang="ru-RU" sz="2700" dirty="0" smtClean="0"/>
              <a:t>, подсистема прерываний, таймеры, подсистема клавиатуры, монитора. </a:t>
            </a:r>
            <a:br>
              <a:rPr lang="ru-RU" sz="2700" dirty="0" smtClean="0"/>
            </a:br>
            <a:r>
              <a:rPr lang="ru-RU" sz="2700" dirty="0" smtClean="0"/>
              <a:t>	</a:t>
            </a:r>
            <a:r>
              <a:rPr lang="ru-RU" sz="2700" b="1" dirty="0" smtClean="0"/>
              <a:t>Дополнительная среда </a:t>
            </a:r>
            <a:r>
              <a:rPr lang="ru-RU" sz="2700" dirty="0" smtClean="0"/>
              <a:t>– подсистема ввода-вывода (графика, накопители информации, твердая копия).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2700" b="1" dirty="0" smtClean="0"/>
              <a:t>Расширенная среда</a:t>
            </a:r>
            <a:r>
              <a:rPr lang="ru-RU" sz="2700" dirty="0" smtClean="0"/>
              <a:t>  - средства коммуникации и мультимедиа.</a:t>
            </a:r>
            <a:br>
              <a:rPr lang="ru-RU" sz="2700" dirty="0" smtClean="0"/>
            </a:br>
            <a:r>
              <a:rPr lang="ru-RU" sz="2700" dirty="0" smtClean="0"/>
              <a:t>Задача рассмотреть взаимодействия узлов указанной структурной схемы посредством изучения интерфейсов и основных принципов работы ядра вычислительной системы – микропроцессора с узлами, обеспечивающие его функционирование (синхронизация, </a:t>
            </a:r>
            <a:r>
              <a:rPr lang="ru-RU" sz="2700" dirty="0" err="1" smtClean="0"/>
              <a:t>озу</a:t>
            </a:r>
            <a:r>
              <a:rPr lang="ru-RU" sz="2700" dirty="0" smtClean="0"/>
              <a:t>, порты ввода-вывода, подсистема прерываний, каналов прямого доступа …). </a:t>
            </a:r>
            <a:br>
              <a:rPr lang="ru-RU" sz="2700" dirty="0" smtClean="0"/>
            </a:br>
            <a:r>
              <a:rPr lang="ru-RU" sz="2700" dirty="0" smtClean="0"/>
              <a:t>Рассмотрение взаимодействия в структурах будем осуществлять на основе моделей </a:t>
            </a:r>
            <a:r>
              <a:rPr lang="en-US" sz="2700" dirty="0" smtClean="0"/>
              <a:t>IBM PC</a:t>
            </a:r>
            <a:r>
              <a:rPr lang="ru-RU" sz="2700" dirty="0" smtClean="0"/>
              <a:t>\ </a:t>
            </a:r>
            <a:r>
              <a:rPr lang="en-US" sz="2700" dirty="0" smtClean="0"/>
              <a:t>XT</a:t>
            </a:r>
            <a:r>
              <a:rPr lang="ru-RU" sz="2700" dirty="0" smtClean="0"/>
              <a:t>, </a:t>
            </a:r>
            <a:r>
              <a:rPr lang="en-US" sz="2700" dirty="0" smtClean="0"/>
              <a:t>AT</a:t>
            </a:r>
            <a:r>
              <a:rPr lang="ru-RU" sz="2700" dirty="0" smtClean="0"/>
              <a:t>, 286, 386, 486…</a:t>
            </a:r>
            <a:br>
              <a:rPr lang="ru-RU" sz="27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    </a:t>
            </a:r>
            <a:br>
              <a:rPr lang="ru-RU" sz="5400" dirty="0" smtClean="0"/>
            </a:br>
            <a:r>
              <a:rPr lang="ru-RU" sz="5400" dirty="0" smtClean="0"/>
              <a:t>             </a:t>
            </a:r>
            <a:br>
              <a:rPr lang="ru-RU" sz="5400" dirty="0" smtClean="0"/>
            </a:br>
            <a:r>
              <a:rPr lang="ru-RU" sz="54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</a:t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43702" y="6143644"/>
            <a:ext cx="2133600" cy="365125"/>
          </a:xfrm>
        </p:spPr>
        <p:txBody>
          <a:bodyPr/>
          <a:lstStyle/>
          <a:p>
            <a:fld id="{C75B75C2-24F8-495E-9D98-671165014765}" type="slidenum">
              <a:rPr lang="ru-RU" sz="2000" smtClean="0"/>
              <a:pPr/>
              <a:t>9</a:t>
            </a:fld>
            <a:endParaRPr lang="ru-RU" sz="200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00100" y="5643578"/>
            <a:ext cx="6591336" cy="792145"/>
          </a:xfrm>
        </p:spPr>
        <p:txBody>
          <a:bodyPr/>
          <a:lstStyle/>
          <a:p>
            <a:r>
              <a:rPr lang="ru-RU" sz="2800" dirty="0" smtClean="0"/>
              <a:t>Системотехника ЭВС, комплексы и сети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109</Words>
  <Application>Microsoft Office PowerPoint</Application>
  <PresentationFormat>Экран (4:3)</PresentationFormat>
  <Paragraphs>44</Paragraphs>
  <Slides>10</Slides>
  <Notes>8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Document</vt:lpstr>
      <vt:lpstr>                             История предмета http://ru.wikipedia.org/wiki/История_персональных_компьютеров 1812 год.- Чарьлз Бебидж механическо-вычислительную машину, использовав в основе зубчатый механизм. 1946 год – создана первая электронно-вычислительная машина (ЭВМ) «ЭНИАК» (США). 1952 год – создана первая в СССР ЭВМ «Урал-1»,  элементной базой которой послужили электронные лампы. 1981 год -  новый компьютер под названием IBM PC был официально представлен публике. Компьютер IBM PC стал стандартом персонального компьютера.     </vt:lpstr>
      <vt:lpstr>                                            Поколения ЭВМ Первые ЭВМ  содержали несколько десятков тысяч   ламп  и   проделывали      5-10 тысяч  операций в секунду. Эти ЭВМ принято относить к ЭВМ первого поколения.  II-поколение – элементная база - полупроводниковые приборы. Одна из мощнейших машин этого класса - "БЭСМ-6" создана   в  СССР   в  1967  году . Она  совершала  около 1 мл. операций в секунду, содержала 60 тысяч биполярных транзисторов и 200 тысяч диодов. Значительно повысилась надежность, уменьшились размеры. III-поколение – ЭВМ были реализованы на интегральных схемах различной степени интеграции (МИС, СИС, СБИС). IV- поколение – ЭВМ проектировались в расчете на эффективное использование современных высокоуровневых языков и упрощение процесса программирования для конечного пользователя. Многопроцессорные и многомашинные комплексы. Быстродействие десятки миллионов операций в секунду, емкость оперативной памяти 1-512 Мбайт. V – поколение – ЭВМ класса суперкомпьютер с   параллельной обработкой данных и переходом к обработке знаний.       </vt:lpstr>
      <vt:lpstr>                                                  </vt:lpstr>
      <vt:lpstr>                ПЕРСОНАЛЬНЫЕ ЭВМ  Архитектура, основные принципы построения и функционирования      </vt:lpstr>
      <vt:lpstr>Блок схема персональной ЭВМ</vt:lpstr>
      <vt:lpstr>                               Через весь курс красной линией проходят следующие основные понятия: быстродействие  –   количество операций в секунду типа «регистр-регистр»; производительность – время выполнения машинной тестовой программы; скорость передачи данных – скорость, с которой передаются биты (количество бит (байт), передаваемых за секунду … ; степень интеграции -  количество  элементов (транзисторов, логических вентелей …) в кристалле ; интерфейс  (физический) –  устройство, преобразующее сигналы и передающее их от одного компонента оборудования к другому. Физический интерфейс определяется набором электрических связей и характеристиками сигналов. протокол  (логический) -  принципы и последовательности обмена кодами        (данными, адресами, управляющими командами) временная диаграмма -  изображение изменения во времени входных и выходных сигналов исследуемого логического узла.       </vt:lpstr>
      <vt:lpstr>                Архитектура и структура ЭВМ и систем.  Архитектура определяет принципы действия, информационные связи и взаимодействие узлов компьютера: процессора, оперативного запоминающего устройства, внешних ЗУ, контроллеров и периферийных устройств.  Структура компьютера – это совокупность его функциональных элементов  (узлов, модулей) и связей между ними (логические связи и интерфейсы).  Структура компьютера графически представляется в виде структурных схем, с помощью которых можно дать описание компьютера на любом уровне детализации.                              </vt:lpstr>
      <vt:lpstr>Структурная (блок) схема ПК   IBM PC</vt:lpstr>
      <vt:lpstr>                   Физическая среда ПК Базовая среда компьютера – блок питания, микропроцессор, арифметический сопроцессор, озу, подсистема прерываний, таймеры, подсистема клавиатуры, монитора.   Дополнительная среда – подсистема ввода-вывода (графика, накопители информации, твердая копия). Расширенная среда  - средства коммуникации и мультимедиа. Задача рассмотреть взаимодействия узлов указанной структурной схемы посредством изучения интерфейсов и основных принципов работы ядра вычислительной системы – микропроцессора с узлами, обеспечивающие его функционирование (синхронизация, озу, порты ввода-вывода, подсистема прерываний, каналов прямого доступа …).  Рассмотрение взаимодействия в структурах будем осуществлять на основе моделей IBM PC\ XT, AT, 286, 386, 486…                               </vt:lpstr>
      <vt:lpstr>           Базовая система ввода-вывода /BIOS/  Микропроцессор шина ISA    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Системотехника ЭВС, комплексы и сети </dc:title>
  <dc:creator>студент</dc:creator>
  <cp:lastModifiedBy>Виктор</cp:lastModifiedBy>
  <cp:revision>42</cp:revision>
  <dcterms:created xsi:type="dcterms:W3CDTF">2009-08-17T04:01:51Z</dcterms:created>
  <dcterms:modified xsi:type="dcterms:W3CDTF">2011-08-30T19:06:33Z</dcterms:modified>
</cp:coreProperties>
</file>