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61" r:id="rId3"/>
    <p:sldId id="273" r:id="rId4"/>
    <p:sldId id="274" r:id="rId5"/>
    <p:sldId id="267" r:id="rId6"/>
    <p:sldId id="268" r:id="rId7"/>
    <p:sldId id="269" r:id="rId8"/>
    <p:sldId id="266" r:id="rId9"/>
    <p:sldId id="264" r:id="rId10"/>
    <p:sldId id="271" r:id="rId11"/>
    <p:sldId id="270" r:id="rId12"/>
    <p:sldId id="26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65F8-714C-4249-9FC2-B953C6D99878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9AA5-38AD-4C6A-B4B1-51848BB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C8C7-D8F7-4AFE-AEB8-3DB197AD6758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C148-4D68-4100-A7EB-0A180DC5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C148-4D68-4100-A7EB-0A180DC56F7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1FB5-5186-4F02-826E-4A73A604572D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67E1-9161-4D98-98A4-BCF973CEBA0E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5F9-C3B9-4F62-B39E-FF8E9C278150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D0F-2701-4150-8F95-6C0F0C49CC23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C8E5-ECF0-4593-96FB-B530FF474A7C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3A8F-6BE5-4FD2-A170-50E453E52C49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178C-798D-4E03-8C71-F6E1DA14ABCA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F4-5445-4CCE-BFC6-1DCE750F95C3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8C9F-1498-4F20-9F18-05E8D7386FB6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0F03-3889-4472-9985-253291652A2E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FBD6-AF7F-47C7-BAA0-23CA1F513F96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>
                <a:lumMod val="40000"/>
                <a:lumOff val="60000"/>
                <a:alpha val="3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A3B4-3E9F-4195-AFBA-2054A119B0FC}" type="datetime1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BIOS</a:t>
            </a:r>
            <a:br>
              <a:rPr lang="en-US" dirty="0" smtClean="0"/>
            </a:br>
            <a:r>
              <a:rPr lang="ru-RU" dirty="0" smtClean="0"/>
              <a:t>Микропроцессоры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Ш</a:t>
            </a:r>
            <a:r>
              <a:rPr lang="ru-RU" smtClean="0"/>
              <a:t>ина </a:t>
            </a:r>
            <a:r>
              <a:rPr lang="en-US" dirty="0" smtClean="0"/>
              <a:t>ISA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72008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Временные диаграммы циклов чтения или записи</a:t>
            </a:r>
            <a:br>
              <a:rPr lang="ru-RU" sz="2400" b="1" dirty="0" smtClean="0"/>
            </a:br>
            <a:r>
              <a:rPr lang="ru-RU" sz="2400" b="1" dirty="0" smtClean="0"/>
              <a:t>на шине ISA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BALE - разрешение защелки адреса. После его спада в каждом цикле процессора линии </a:t>
            </a:r>
            <a:r>
              <a:rPr lang="ru-RU" sz="1600" dirty="0" err="1" smtClean="0"/>
              <a:t>Addr</a:t>
            </a:r>
            <a:r>
              <a:rPr lang="ru-RU" sz="1600" dirty="0" smtClean="0"/>
              <a:t> 0-19 гарантированно содержат действительный адрес.</a:t>
            </a:r>
            <a:br>
              <a:rPr lang="ru-RU" sz="1600" dirty="0" smtClean="0"/>
            </a:br>
            <a:r>
              <a:rPr lang="en-US" sz="1600" dirty="0" smtClean="0"/>
              <a:t>CMD</a:t>
            </a:r>
            <a:r>
              <a:rPr lang="ru-RU" sz="1600" dirty="0" smtClean="0"/>
              <a:t>-обобщенный сигнал чтения или записи</a:t>
            </a:r>
            <a:br>
              <a:rPr lang="ru-RU" sz="1600" dirty="0" smtClean="0"/>
            </a:br>
            <a:r>
              <a:rPr lang="ru-RU" sz="1600" dirty="0" smtClean="0"/>
              <a:t>AEN - разрешение адресации портов (запрещает ложную дешифрацию адреса в цикле DMA).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142844" y="571480"/>
          <a:ext cx="8786874" cy="4572012"/>
        </p:xfrm>
        <a:graphic>
          <a:graphicData uri="http://schemas.openxmlformats.org/presentationml/2006/ole">
            <p:oleObj spid="_x0000_s5122" name="Document" r:id="rId3" imgW="6783882" imgH="441612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715436" cy="471490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Литература</a:t>
            </a:r>
          </a:p>
          <a:p>
            <a:r>
              <a:rPr lang="ru-RU" sz="2400" dirty="0" smtClean="0"/>
              <a:t>Микропроцессоры, ИНТЕЛ.  </a:t>
            </a:r>
            <a:r>
              <a:rPr lang="ru-RU" sz="2400" dirty="0" err="1" smtClean="0"/>
              <a:t>Барри</a:t>
            </a:r>
            <a:r>
              <a:rPr lang="ru-RU" sz="2400" dirty="0" smtClean="0"/>
              <a:t> </a:t>
            </a:r>
            <a:r>
              <a:rPr lang="ru-RU" sz="2400" dirty="0" err="1" smtClean="0"/>
              <a:t>Брэй</a:t>
            </a:r>
            <a:r>
              <a:rPr lang="ru-RU" sz="2400" dirty="0" smtClean="0"/>
              <a:t>, 6 изд.2008 г.</a:t>
            </a:r>
          </a:p>
          <a:p>
            <a:r>
              <a:rPr lang="ru-RU" dirty="0" smtClean="0"/>
              <a:t> </a:t>
            </a:r>
            <a:r>
              <a:rPr lang="ru-RU" sz="2400" dirty="0" smtClean="0"/>
              <a:t>Микропроцессоры и микропроцессорные комплекты интегральных микросхем. Справочник/  В 2 томах. Под ред. </a:t>
            </a:r>
            <a:r>
              <a:rPr lang="ru-RU" sz="2400" dirty="0" err="1" smtClean="0"/>
              <a:t>В.А.Шахнова</a:t>
            </a:r>
            <a:r>
              <a:rPr lang="ru-RU" sz="2400" dirty="0" smtClean="0"/>
              <a:t>. - М., Радио и связь, 1988 г.</a:t>
            </a:r>
          </a:p>
          <a:p>
            <a:r>
              <a:rPr lang="ru-RU" sz="2400" dirty="0" err="1" smtClean="0"/>
              <a:t>Папас</a:t>
            </a:r>
            <a:r>
              <a:rPr lang="ru-RU" sz="2400" dirty="0" smtClean="0"/>
              <a:t> К., </a:t>
            </a:r>
            <a:r>
              <a:rPr lang="ru-RU" sz="2400" dirty="0" err="1" smtClean="0"/>
              <a:t>Марри</a:t>
            </a:r>
            <a:r>
              <a:rPr lang="ru-RU" sz="2400" dirty="0" smtClean="0"/>
              <a:t> У. Микропроцессор 80386: Справочник. Пер. с англ.  - М.: Радио и связь, 1993. - 320 с.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564360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 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Микропроцессор</a:t>
            </a:r>
            <a:br>
              <a:rPr lang="ru-RU" sz="5400" dirty="0" smtClean="0"/>
            </a:br>
            <a:r>
              <a:rPr lang="ru-RU" sz="5400" dirty="0" smtClean="0"/>
              <a:t>шина </a:t>
            </a:r>
            <a:r>
              <a:rPr lang="en-US" sz="5400" dirty="0" smtClean="0"/>
              <a:t>ISA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3702" y="6143644"/>
            <a:ext cx="2133600" cy="365125"/>
          </a:xfrm>
        </p:spPr>
        <p:txBody>
          <a:bodyPr/>
          <a:lstStyle/>
          <a:p>
            <a:fld id="{C75B75C2-24F8-495E-9D98-671165014765}" type="slidenum">
              <a:rPr lang="ru-RU" sz="2000" smtClean="0"/>
              <a:pPr/>
              <a:t>2</a:t>
            </a:fld>
            <a:endParaRPr lang="ru-RU" sz="20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00100" y="5643578"/>
            <a:ext cx="6591336" cy="792145"/>
          </a:xfrm>
        </p:spPr>
        <p:txBody>
          <a:bodyPr/>
          <a:lstStyle/>
          <a:p>
            <a:r>
              <a:rPr lang="ru-RU" sz="2800" dirty="0" smtClean="0"/>
              <a:t>Системотехника ЭВС, комплексы и сети</a:t>
            </a:r>
            <a:endParaRPr lang="ru-RU" sz="2800" dirty="0"/>
          </a:p>
        </p:txBody>
      </p:sp>
      <p:pic>
        <p:nvPicPr>
          <p:cNvPr id="5" name="Содержимое 5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00108"/>
            <a:ext cx="8786874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 основу архитектуры IBM PC был положен принцип </a:t>
            </a:r>
            <a:r>
              <a:rPr lang="ru-RU" b="1" dirty="0" smtClean="0"/>
              <a:t>открытости</a:t>
            </a:r>
            <a:r>
              <a:rPr lang="ru-RU" sz="2400" dirty="0" smtClean="0"/>
              <a:t>, который стал ее </a:t>
            </a:r>
            <a:r>
              <a:rPr lang="ru-RU" b="1" dirty="0" smtClean="0"/>
              <a:t>отличительной чертой</a:t>
            </a:r>
            <a:r>
              <a:rPr lang="ru-RU" sz="2400" dirty="0" smtClean="0"/>
              <a:t>. Основные конкуренты IBM в области персональных машин пришли к этому только через несколько лет.</a:t>
            </a:r>
          </a:p>
          <a:p>
            <a:r>
              <a:rPr lang="ru-RU" sz="2400" dirty="0" smtClean="0"/>
              <a:t>Указанный принцип основывается на развитой </a:t>
            </a:r>
            <a:r>
              <a:rPr lang="ru-RU" b="1" dirty="0" smtClean="0"/>
              <a:t>системе прерываний</a:t>
            </a:r>
          </a:p>
          <a:p>
            <a:r>
              <a:rPr lang="ru-RU" b="1" dirty="0" smtClean="0"/>
              <a:t>ШИНА ДАННЫХ </a:t>
            </a:r>
            <a:r>
              <a:rPr lang="ru-RU" dirty="0" smtClean="0"/>
              <a:t>линии для обмена данными между блоками ПК.</a:t>
            </a:r>
          </a:p>
          <a:p>
            <a:r>
              <a:rPr lang="ru-RU" b="1" dirty="0" smtClean="0"/>
              <a:t>ШИНА АДРЕСА </a:t>
            </a:r>
            <a:r>
              <a:rPr lang="ru-RU" dirty="0" smtClean="0"/>
              <a:t>с помощью которой осуществляется процесс адресации.</a:t>
            </a:r>
          </a:p>
          <a:p>
            <a:r>
              <a:rPr lang="ru-RU" b="1" dirty="0" smtClean="0"/>
              <a:t>ШИНА УПРАВЛЕНИЯ </a:t>
            </a:r>
            <a:r>
              <a:rPr lang="ru-RU" dirty="0" smtClean="0"/>
              <a:t>не возникало конфликтов при одновременном обращении к одной и той же ячейке памяти или регистру ввода-вывода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Системотехника ЭВС, комплексы и сети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Сигнал </a:t>
            </a:r>
            <a:r>
              <a:rPr lang="en-US" dirty="0" err="1" smtClean="0"/>
              <a:t>PowerGood</a:t>
            </a:r>
            <a:endParaRPr lang="en-US" dirty="0" smtClean="0"/>
          </a:p>
          <a:p>
            <a:r>
              <a:rPr lang="ru-RU" dirty="0" smtClean="0"/>
              <a:t>Генератор тактовых сигналов (</a:t>
            </a:r>
            <a:r>
              <a:rPr lang="en-US" dirty="0" smtClean="0"/>
              <a:t>reset, clk)</a:t>
            </a:r>
          </a:p>
          <a:p>
            <a:r>
              <a:rPr lang="ru-RU" dirty="0" smtClean="0"/>
              <a:t>Запуск микропроцессора</a:t>
            </a:r>
          </a:p>
          <a:p>
            <a:r>
              <a:rPr lang="ru-RU" dirty="0" smtClean="0"/>
              <a:t>Обращение к </a:t>
            </a:r>
            <a:r>
              <a:rPr lang="en-US" dirty="0" smtClean="0"/>
              <a:t>BIOS</a:t>
            </a:r>
            <a:endParaRPr lang="ru-RU" dirty="0" smtClean="0"/>
          </a:p>
          <a:p>
            <a:r>
              <a:rPr lang="en-US" dirty="0" smtClean="0"/>
              <a:t>POST</a:t>
            </a:r>
            <a:r>
              <a:rPr lang="ru-RU" dirty="0" smtClean="0"/>
              <a:t> тестирование</a:t>
            </a:r>
          </a:p>
          <a:p>
            <a:r>
              <a:rPr lang="ru-RU" dirty="0" smtClean="0"/>
              <a:t>Приглашение к загрузке ОС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652120" y="2852936"/>
          <a:ext cx="3312367" cy="3384376"/>
        </p:xfrm>
        <a:graphic>
          <a:graphicData uri="http://schemas.openxmlformats.org/presentationml/2006/ole">
            <p:oleObj spid="_x0000_s24579" name="Документ" r:id="rId3" imgW="2399037" imgH="200622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857224" y="571480"/>
          <a:ext cx="7929618" cy="5716608"/>
        </p:xfrm>
        <a:graphic>
          <a:graphicData uri="http://schemas.openxmlformats.org/presentationml/2006/ole">
            <p:oleObj spid="_x0000_s2051" name="Document" r:id="rId3" imgW="6427330" imgH="4449953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428596" y="357166"/>
          <a:ext cx="8358246" cy="6000792"/>
        </p:xfrm>
        <a:graphic>
          <a:graphicData uri="http://schemas.openxmlformats.org/presentationml/2006/ole">
            <p:oleObj spid="_x0000_s3074" name="Document" r:id="rId3" imgW="5677415" imgH="406239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714348" y="0"/>
          <a:ext cx="8072494" cy="6188097"/>
        </p:xfrm>
        <a:graphic>
          <a:graphicData uri="http://schemas.openxmlformats.org/presentationml/2006/ole">
            <p:oleObj spid="_x0000_s4098" name="Document" r:id="rId3" imgW="5032155" imgH="473135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429684" cy="564360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286808" cy="571504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269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Документ</vt:lpstr>
      <vt:lpstr>Document</vt:lpstr>
      <vt:lpstr>BIOS Микропроцессоры Шина ISA</vt:lpstr>
      <vt:lpstr>           Микропроцессор шина ISA      </vt:lpstr>
      <vt:lpstr>Слайд 3</vt:lpstr>
      <vt:lpstr>Технология тестирования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Временные диаграммы циклов чтения или записи на шине ISA BALE - разрешение защелки адреса. После его спада в каждом цикле процессора линии Addr 0-19 гарантированно содержат действительный адрес. CMD-обобщенный сигнал чтения или записи AEN - разрешение адресации портов (запрещает ложную дешифрацию адреса в цикле DMA).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Системотехника ЭВС, комплексы и сети </dc:title>
  <dc:creator>студент</dc:creator>
  <cp:lastModifiedBy>Отдел_23</cp:lastModifiedBy>
  <cp:revision>62</cp:revision>
  <dcterms:created xsi:type="dcterms:W3CDTF">2009-08-17T04:01:51Z</dcterms:created>
  <dcterms:modified xsi:type="dcterms:W3CDTF">2011-09-29T07:47:24Z</dcterms:modified>
</cp:coreProperties>
</file>